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63"/>
  </p:notesMasterIdLst>
  <p:sldIdLst>
    <p:sldId id="543" r:id="rId3"/>
    <p:sldId id="1319" r:id="rId4"/>
    <p:sldId id="533" r:id="rId5"/>
    <p:sldId id="1412" r:id="rId6"/>
    <p:sldId id="435" r:id="rId7"/>
    <p:sldId id="480" r:id="rId8"/>
    <p:sldId id="1344" r:id="rId9"/>
    <p:sldId id="507" r:id="rId10"/>
    <p:sldId id="1328" r:id="rId11"/>
    <p:sldId id="377" r:id="rId12"/>
    <p:sldId id="1341" r:id="rId13"/>
    <p:sldId id="1318" r:id="rId14"/>
    <p:sldId id="1340" r:id="rId15"/>
    <p:sldId id="1305" r:id="rId16"/>
    <p:sldId id="402" r:id="rId17"/>
    <p:sldId id="1321" r:id="rId18"/>
    <p:sldId id="534" r:id="rId19"/>
    <p:sldId id="1434" r:id="rId20"/>
    <p:sldId id="1299" r:id="rId21"/>
    <p:sldId id="312" r:id="rId22"/>
    <p:sldId id="1322" r:id="rId23"/>
    <p:sldId id="1324" r:id="rId24"/>
    <p:sldId id="1301" r:id="rId25"/>
    <p:sldId id="365" r:id="rId26"/>
    <p:sldId id="1292" r:id="rId27"/>
    <p:sldId id="1332" r:id="rId28"/>
    <p:sldId id="1336" r:id="rId29"/>
    <p:sldId id="521" r:id="rId30"/>
    <p:sldId id="1306" r:id="rId31"/>
    <p:sldId id="1407" r:id="rId32"/>
    <p:sldId id="407" r:id="rId33"/>
    <p:sldId id="527" r:id="rId34"/>
    <p:sldId id="439" r:id="rId35"/>
    <p:sldId id="526" r:id="rId36"/>
    <p:sldId id="517" r:id="rId37"/>
    <p:sldId id="539" r:id="rId38"/>
    <p:sldId id="450" r:id="rId39"/>
    <p:sldId id="1289" r:id="rId40"/>
    <p:sldId id="540" r:id="rId41"/>
    <p:sldId id="399" r:id="rId42"/>
    <p:sldId id="1290" r:id="rId43"/>
    <p:sldId id="1437" r:id="rId44"/>
    <p:sldId id="1339" r:id="rId45"/>
    <p:sldId id="1342" r:id="rId46"/>
    <p:sldId id="516" r:id="rId47"/>
    <p:sldId id="1343" r:id="rId48"/>
    <p:sldId id="1408" r:id="rId49"/>
    <p:sldId id="1433" r:id="rId50"/>
    <p:sldId id="1335" r:id="rId51"/>
    <p:sldId id="571" r:id="rId52"/>
    <p:sldId id="413" r:id="rId53"/>
    <p:sldId id="1320" r:id="rId54"/>
    <p:sldId id="456" r:id="rId55"/>
    <p:sldId id="371" r:id="rId56"/>
    <p:sldId id="324" r:id="rId57"/>
    <p:sldId id="1432" r:id="rId58"/>
    <p:sldId id="276" r:id="rId59"/>
    <p:sldId id="1303" r:id="rId60"/>
    <p:sldId id="597" r:id="rId61"/>
    <p:sldId id="596"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A682281-643D-4327-BD67-84327A546F84}">
          <p14:sldIdLst/>
        </p14:section>
        <p14:section name="Section sans titre" id="{956B374C-A19C-4644-9F06-49F6E68C7527}">
          <p14:sldIdLst>
            <p14:sldId id="543"/>
            <p14:sldId id="1319"/>
            <p14:sldId id="533"/>
            <p14:sldId id="1412"/>
            <p14:sldId id="435"/>
            <p14:sldId id="480"/>
            <p14:sldId id="1344"/>
            <p14:sldId id="507"/>
            <p14:sldId id="1328"/>
            <p14:sldId id="377"/>
            <p14:sldId id="1341"/>
            <p14:sldId id="1318"/>
            <p14:sldId id="1340"/>
            <p14:sldId id="1305"/>
            <p14:sldId id="402"/>
            <p14:sldId id="1321"/>
            <p14:sldId id="534"/>
            <p14:sldId id="1434"/>
            <p14:sldId id="1299"/>
            <p14:sldId id="312"/>
            <p14:sldId id="1322"/>
            <p14:sldId id="1324"/>
            <p14:sldId id="1301"/>
            <p14:sldId id="365"/>
            <p14:sldId id="1292"/>
            <p14:sldId id="1332"/>
            <p14:sldId id="1336"/>
            <p14:sldId id="521"/>
            <p14:sldId id="1306"/>
            <p14:sldId id="1407"/>
            <p14:sldId id="407"/>
            <p14:sldId id="527"/>
            <p14:sldId id="439"/>
            <p14:sldId id="526"/>
            <p14:sldId id="517"/>
            <p14:sldId id="539"/>
            <p14:sldId id="450"/>
            <p14:sldId id="1289"/>
            <p14:sldId id="540"/>
            <p14:sldId id="399"/>
            <p14:sldId id="1290"/>
            <p14:sldId id="1437"/>
            <p14:sldId id="1339"/>
            <p14:sldId id="1342"/>
            <p14:sldId id="516"/>
            <p14:sldId id="1343"/>
            <p14:sldId id="1408"/>
            <p14:sldId id="1433"/>
            <p14:sldId id="1335"/>
            <p14:sldId id="571"/>
            <p14:sldId id="413"/>
            <p14:sldId id="1320"/>
            <p14:sldId id="456"/>
            <p14:sldId id="371"/>
            <p14:sldId id="324"/>
            <p14:sldId id="1432"/>
            <p14:sldId id="276"/>
            <p14:sldId id="1303"/>
            <p14:sldId id="597"/>
            <p14:sldId id="5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UBER Maité" initials="TM" lastIdx="17" clrIdx="0">
    <p:extLst>
      <p:ext uri="{19B8F6BF-5375-455C-9EA6-DF929625EA0E}">
        <p15:presenceInfo xmlns:p15="http://schemas.microsoft.com/office/powerpoint/2012/main" userId="S-1-5-21-771168771-453390946-965413785-2958" providerId="AD"/>
      </p:ext>
    </p:extLst>
  </p:cmAuthor>
  <p:cmAuthor id="2" name="marie-odile besnier" initials="mb" lastIdx="3" clrIdx="1">
    <p:extLst>
      <p:ext uri="{19B8F6BF-5375-455C-9EA6-DF929625EA0E}">
        <p15:presenceInfo xmlns:p15="http://schemas.microsoft.com/office/powerpoint/2012/main" userId="662195772e1bce4f" providerId="Windows Live"/>
      </p:ext>
    </p:extLst>
  </p:cmAuthor>
  <p:cmAuthor id="3" name="utilisateur" initials="u" lastIdx="11" clrIdx="2">
    <p:extLst>
      <p:ext uri="{19B8F6BF-5375-455C-9EA6-DF929625EA0E}">
        <p15:presenceInfo xmlns:p15="http://schemas.microsoft.com/office/powerpoint/2012/main" userId="utilisat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C6"/>
    <a:srgbClr val="31859C"/>
    <a:srgbClr val="00FFC6"/>
    <a:srgbClr val="FF00FF"/>
    <a:srgbClr val="7DCA97"/>
    <a:srgbClr val="F1CB00"/>
    <a:srgbClr val="A300FF"/>
    <a:srgbClr val="FFA000"/>
    <a:srgbClr val="FF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0986"/>
  </p:normalViewPr>
  <p:slideViewPr>
    <p:cSldViewPr snapToGrid="0">
      <p:cViewPr varScale="1">
        <p:scale>
          <a:sx n="93" d="100"/>
          <a:sy n="93" d="100"/>
        </p:scale>
        <p:origin x="216" y="320"/>
      </p:cViewPr>
      <p:guideLst/>
    </p:cSldViewPr>
  </p:slideViewPr>
  <p:outlineViewPr>
    <p:cViewPr>
      <p:scale>
        <a:sx n="33" d="100"/>
        <a:sy n="33" d="100"/>
      </p:scale>
      <p:origin x="0" y="-81376"/>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5" d="100"/>
          <a:sy n="85" d="100"/>
        </p:scale>
        <p:origin x="3288"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6F784B65-3B3E-F249-AFCF-A4A711E7BBE5}" type="datetimeFigureOut">
              <a:rPr lang="fr-FR" smtClean="0"/>
              <a:t>24/04/2025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29CA4-7CB3-AC49-9022-DF60ECAE7ED2}" type="slidenum">
              <a:rPr lang="fr-FR" smtClean="0"/>
              <a:t>‹N°›</a:t>
            </a:fld>
            <a:endParaRPr lang="fr-FR"/>
          </a:p>
        </p:txBody>
      </p:sp>
    </p:spTree>
    <p:extLst>
      <p:ext uri="{BB962C8B-B14F-4D97-AF65-F5344CB8AC3E}">
        <p14:creationId xmlns:p14="http://schemas.microsoft.com/office/powerpoint/2010/main" val="120846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1</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5441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dirty="0">
              <a:latin typeface="Calibri" charset="0"/>
              <a:ea typeface="ＭＳ Ｐゴシック" charset="0"/>
              <a:cs typeface="ＭＳ Ｐゴシック" charset="0"/>
            </a:endParaRPr>
          </a:p>
        </p:txBody>
      </p:sp>
      <p:sp>
        <p:nvSpPr>
          <p:cNvPr id="50179"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64B564F-C828-4D4D-9B59-A52B1FF5FB96}" type="slidenum">
              <a:rPr lang="fr-FR" sz="1200"/>
              <a:pPr eaLnBrk="1" hangingPunct="1"/>
              <a:t>10</a:t>
            </a:fld>
            <a:endParaRPr lang="fr-FR" sz="1200"/>
          </a:p>
        </p:txBody>
      </p:sp>
    </p:spTree>
    <p:extLst>
      <p:ext uri="{BB962C8B-B14F-4D97-AF65-F5344CB8AC3E}">
        <p14:creationId xmlns:p14="http://schemas.microsoft.com/office/powerpoint/2010/main" val="2219594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219D309-F0FF-E341-9136-DCD7B4029113}" type="slidenum">
              <a:rPr lang="fr-FR" smtClean="0"/>
              <a:pPr>
                <a:defRPr/>
              </a:pPr>
              <a:t>11</a:t>
            </a:fld>
            <a:endParaRPr lang="fr-FR"/>
          </a:p>
        </p:txBody>
      </p:sp>
    </p:spTree>
    <p:extLst>
      <p:ext uri="{BB962C8B-B14F-4D97-AF65-F5344CB8AC3E}">
        <p14:creationId xmlns:p14="http://schemas.microsoft.com/office/powerpoint/2010/main" val="963955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noProof="1">
              <a:latin typeface="Arial" charset="0"/>
              <a:ea typeface="ＭＳ Ｐゴシック" charset="0"/>
              <a:cs typeface="ＭＳ Ｐゴシック" charset="0"/>
            </a:endParaRPr>
          </a:p>
        </p:txBody>
      </p:sp>
    </p:spTree>
    <p:extLst>
      <p:ext uri="{BB962C8B-B14F-4D97-AF65-F5344CB8AC3E}">
        <p14:creationId xmlns:p14="http://schemas.microsoft.com/office/powerpoint/2010/main" val="143371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noProof="1">
              <a:latin typeface="Arial" charset="0"/>
              <a:ea typeface="ＭＳ Ｐゴシック" charset="0"/>
              <a:cs typeface="ＭＳ Ｐゴシック" charset="0"/>
            </a:endParaRPr>
          </a:p>
        </p:txBody>
      </p:sp>
    </p:spTree>
    <p:extLst>
      <p:ext uri="{BB962C8B-B14F-4D97-AF65-F5344CB8AC3E}">
        <p14:creationId xmlns:p14="http://schemas.microsoft.com/office/powerpoint/2010/main" val="1209229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noProof="1">
              <a:latin typeface="Arial" charset="0"/>
              <a:ea typeface="ＭＳ Ｐゴシック" charset="0"/>
              <a:cs typeface="ＭＳ Ｐゴシック" charset="0"/>
            </a:endParaRPr>
          </a:p>
        </p:txBody>
      </p:sp>
    </p:spTree>
    <p:extLst>
      <p:ext uri="{BB962C8B-B14F-4D97-AF65-F5344CB8AC3E}">
        <p14:creationId xmlns:p14="http://schemas.microsoft.com/office/powerpoint/2010/main" val="3786428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219D309-F0FF-E341-9136-DCD7B4029113}" type="slidenum">
              <a:rPr lang="fr-FR" smtClean="0"/>
              <a:pPr>
                <a:defRPr/>
              </a:pPr>
              <a:t>15</a:t>
            </a:fld>
            <a:endParaRPr lang="fr-FR"/>
          </a:p>
        </p:txBody>
      </p:sp>
    </p:spTree>
    <p:extLst>
      <p:ext uri="{BB962C8B-B14F-4D97-AF65-F5344CB8AC3E}">
        <p14:creationId xmlns:p14="http://schemas.microsoft.com/office/powerpoint/2010/main" val="314461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noProof="1">
              <a:latin typeface="Arial" charset="0"/>
              <a:ea typeface="ＭＳ Ｐゴシック" charset="0"/>
              <a:cs typeface="ＭＳ Ｐゴシック" charset="0"/>
            </a:endParaRPr>
          </a:p>
        </p:txBody>
      </p:sp>
    </p:spTree>
    <p:extLst>
      <p:ext uri="{BB962C8B-B14F-4D97-AF65-F5344CB8AC3E}">
        <p14:creationId xmlns:p14="http://schemas.microsoft.com/office/powerpoint/2010/main" val="3577137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17</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375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29D6B-97BC-4EEC-FAD5-FE3C61DFBA09}"/>
            </a:ext>
          </a:extLst>
        </p:cNvPr>
        <p:cNvGrpSpPr/>
        <p:nvPr/>
      </p:nvGrpSpPr>
      <p:grpSpPr>
        <a:xfrm>
          <a:off x="0" y="0"/>
          <a:ext cx="0" cy="0"/>
          <a:chOff x="0" y="0"/>
          <a:chExt cx="0" cy="0"/>
        </a:xfrm>
      </p:grpSpPr>
      <p:sp>
        <p:nvSpPr>
          <p:cNvPr id="60417" name="Rectangle 2">
            <a:extLst>
              <a:ext uri="{FF2B5EF4-FFF2-40B4-BE49-F238E27FC236}">
                <a16:creationId xmlns:a16="http://schemas.microsoft.com/office/drawing/2014/main" id="{6BE70A48-0159-9FDD-E641-F4FFED8FC3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Rectangle 3">
            <a:extLst>
              <a:ext uri="{FF2B5EF4-FFF2-40B4-BE49-F238E27FC236}">
                <a16:creationId xmlns:a16="http://schemas.microsoft.com/office/drawing/2014/main" id="{77F88E8C-3F50-465E-386B-228FAC8E90BE}"/>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9768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6146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2</a:t>
            </a:fld>
            <a:endParaRPr lang="fr-FR"/>
          </a:p>
        </p:txBody>
      </p:sp>
    </p:spTree>
    <p:extLst>
      <p:ext uri="{BB962C8B-B14F-4D97-AF65-F5344CB8AC3E}">
        <p14:creationId xmlns:p14="http://schemas.microsoft.com/office/powerpoint/2010/main" val="308782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9714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92281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dirty="0">
                <a:latin typeface="Arial" charset="0"/>
                <a:ea typeface="ＭＳ Ｐゴシック" charset="0"/>
                <a:cs typeface="ＭＳ Ｐゴシック" charset="0"/>
              </a:rPr>
              <a:t>Connaissances diététiques mais « doigt coincé sur distributeur sucrettes</a:t>
            </a:r>
          </a:p>
          <a:p>
            <a:pPr eaLnBrk="1" hangingPunct="1"/>
            <a:r>
              <a:rPr lang="fr-FR" dirty="0">
                <a:latin typeface="Arial" charset="0"/>
                <a:ea typeface="ＭＳ Ｐゴシック" charset="0"/>
                <a:cs typeface="ＭＳ Ｐゴシック" charset="0"/>
              </a:rPr>
              <a:t> Garages visités </a:t>
            </a:r>
            <a:r>
              <a:rPr lang="is-IS" dirty="0">
                <a:latin typeface="Arial" charset="0"/>
                <a:ea typeface="ＭＳ Ｐゴシック" charset="0"/>
                <a:cs typeface="ＭＳ Ｐゴシック" charset="0"/>
              </a:rPr>
              <a:t>- Troc</a:t>
            </a:r>
            <a:r>
              <a:rPr lang="is-IS" baseline="0" dirty="0">
                <a:latin typeface="Arial" charset="0"/>
                <a:ea typeface="ＭＳ Ｐゴシック" charset="0"/>
                <a:cs typeface="ＭＳ Ｐゴシック" charset="0"/>
              </a:rPr>
              <a:t> ??? – Sweet-shirts - poules</a:t>
            </a:r>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88216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23</a:t>
            </a:fld>
            <a:endParaRPr lang="fr-FR"/>
          </a:p>
        </p:txBody>
      </p:sp>
    </p:spTree>
    <p:extLst>
      <p:ext uri="{BB962C8B-B14F-4D97-AF65-F5344CB8AC3E}">
        <p14:creationId xmlns:p14="http://schemas.microsoft.com/office/powerpoint/2010/main" val="4209738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25</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12263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fr-FR" sz="1200" kern="1200" dirty="0">
                <a:solidFill>
                  <a:schemeClr val="tx1"/>
                </a:solidFill>
                <a:effectLst/>
                <a:latin typeface="+mn-lt"/>
                <a:ea typeface="ＭＳ Ｐゴシック" charset="-128"/>
                <a:cs typeface="ＭＳ Ｐゴシック" charset="-128"/>
              </a:rPr>
              <a:t>Hypotonie</a:t>
            </a:r>
            <a:r>
              <a:rPr lang="fr-FR" sz="1200" kern="1200" baseline="0" dirty="0">
                <a:solidFill>
                  <a:schemeClr val="tx1"/>
                </a:solidFill>
                <a:effectLst/>
                <a:latin typeface="+mn-lt"/>
                <a:ea typeface="ＭＳ Ｐゴシック" charset="-128"/>
                <a:cs typeface="ＭＳ Ｐゴシック" charset="-128"/>
              </a:rPr>
              <a:t> présente : </a:t>
            </a:r>
            <a:r>
              <a:rPr lang="fr-FR" sz="1200" kern="1200" dirty="0">
                <a:solidFill>
                  <a:schemeClr val="tx1"/>
                </a:solidFill>
                <a:effectLst/>
                <a:latin typeface="+mn-lt"/>
                <a:ea typeface="ＭＳ Ｐゴシック" charset="-128"/>
                <a:cs typeface="ＭＳ Ｐゴシック" charset="-128"/>
              </a:rPr>
              <a:t>Les </a:t>
            </a:r>
            <a:r>
              <a:rPr lang="fr-FR" sz="1200" kern="1200" dirty="0" err="1">
                <a:solidFill>
                  <a:schemeClr val="tx1"/>
                </a:solidFill>
                <a:effectLst/>
                <a:latin typeface="+mn-lt"/>
                <a:ea typeface="ＭＳ Ｐゴシック" charset="-128"/>
                <a:cs typeface="ＭＳ Ｐゴシック" charset="-128"/>
              </a:rPr>
              <a:t>premières</a:t>
            </a:r>
            <a:r>
              <a:rPr lang="fr-FR" sz="1200" kern="1200" dirty="0">
                <a:solidFill>
                  <a:schemeClr val="tx1"/>
                </a:solidFill>
                <a:effectLst/>
                <a:latin typeface="+mn-lt"/>
                <a:ea typeface="ＭＳ Ｐゴシック" charset="-128"/>
                <a:cs typeface="ＭＳ Ｐゴシック" charset="-128"/>
              </a:rPr>
              <a:t> </a:t>
            </a:r>
            <a:r>
              <a:rPr lang="fr-FR" sz="1200" kern="1200" dirty="0" err="1">
                <a:solidFill>
                  <a:schemeClr val="tx1"/>
                </a:solidFill>
                <a:effectLst/>
                <a:latin typeface="+mn-lt"/>
                <a:ea typeface="ＭＳ Ｐゴシック" charset="-128"/>
                <a:cs typeface="ＭＳ Ｐゴシック" charset="-128"/>
              </a:rPr>
              <a:t>expériences</a:t>
            </a:r>
            <a:r>
              <a:rPr lang="fr-FR" sz="1200" kern="1200" dirty="0">
                <a:solidFill>
                  <a:schemeClr val="tx1"/>
                </a:solidFill>
                <a:effectLst/>
                <a:latin typeface="+mn-lt"/>
                <a:ea typeface="ＭＳ Ｐゴシック" charset="-128"/>
                <a:cs typeface="ＭＳ Ｐゴシック" charset="-128"/>
              </a:rPr>
              <a:t> sensori-motrices du début de vie vont servir de base au </a:t>
            </a:r>
            <a:r>
              <a:rPr lang="fr-FR" sz="1200" kern="1200" dirty="0" err="1">
                <a:solidFill>
                  <a:schemeClr val="tx1"/>
                </a:solidFill>
                <a:effectLst/>
                <a:latin typeface="+mn-lt"/>
                <a:ea typeface="ＭＳ Ｐゴシック" charset="-128"/>
                <a:cs typeface="ＭＳ Ｐゴシック" charset="-128"/>
              </a:rPr>
              <a:t>développement</a:t>
            </a:r>
            <a:r>
              <a:rPr lang="fr-FR" sz="1200" kern="1200" dirty="0">
                <a:solidFill>
                  <a:schemeClr val="tx1"/>
                </a:solidFill>
                <a:effectLst/>
                <a:latin typeface="+mn-lt"/>
                <a:ea typeface="ＭＳ Ｐゴシック" charset="-128"/>
                <a:cs typeface="ＭＳ Ｐゴシック" charset="-128"/>
              </a:rPr>
              <a:t> de l’enfant et surtout dans cette </a:t>
            </a:r>
            <a:r>
              <a:rPr lang="fr-FR" sz="1200" kern="1200" dirty="0" err="1">
                <a:solidFill>
                  <a:schemeClr val="tx1"/>
                </a:solidFill>
                <a:effectLst/>
                <a:latin typeface="+mn-lt"/>
                <a:ea typeface="ＭＳ Ｐゴシック" charset="-128"/>
                <a:cs typeface="ＭＳ Ｐゴシック" charset="-128"/>
              </a:rPr>
              <a:t>période</a:t>
            </a:r>
            <a:r>
              <a:rPr lang="fr-FR" sz="1200" kern="1200" dirty="0">
                <a:solidFill>
                  <a:schemeClr val="tx1"/>
                </a:solidFill>
                <a:effectLst/>
                <a:latin typeface="+mn-lt"/>
                <a:ea typeface="ＭＳ Ｐゴシック" charset="-128"/>
                <a:cs typeface="ＭＳ Ｐゴシック" charset="-128"/>
              </a:rPr>
              <a:t> où la </a:t>
            </a:r>
            <a:r>
              <a:rPr lang="fr-FR" sz="1200" kern="1200" dirty="0" err="1">
                <a:solidFill>
                  <a:schemeClr val="tx1"/>
                </a:solidFill>
                <a:effectLst/>
                <a:latin typeface="+mn-lt"/>
                <a:ea typeface="ＭＳ Ｐゴシック" charset="-128"/>
                <a:cs typeface="ＭＳ Ｐゴシック" charset="-128"/>
              </a:rPr>
              <a:t>plasticite</a:t>
            </a:r>
            <a:r>
              <a:rPr lang="fr-FR" sz="1200" kern="1200" dirty="0">
                <a:solidFill>
                  <a:schemeClr val="tx1"/>
                </a:solidFill>
                <a:effectLst/>
                <a:latin typeface="+mn-lt"/>
                <a:ea typeface="ＭＳ Ｐゴシック" charset="-128"/>
                <a:cs typeface="ＭＳ Ｐゴシック" charset="-128"/>
              </a:rPr>
              <a:t>́ </a:t>
            </a:r>
            <a:r>
              <a:rPr lang="fr-FR" sz="1200" kern="1200" dirty="0" err="1">
                <a:solidFill>
                  <a:schemeClr val="tx1"/>
                </a:solidFill>
                <a:effectLst/>
                <a:latin typeface="+mn-lt"/>
                <a:ea typeface="ＭＳ Ｐゴシック" charset="-128"/>
                <a:cs typeface="ＭＳ Ｐゴシック" charset="-128"/>
              </a:rPr>
              <a:t>cérébrale</a:t>
            </a:r>
            <a:r>
              <a:rPr lang="fr-FR" sz="1200" kern="1200" dirty="0">
                <a:solidFill>
                  <a:schemeClr val="tx1"/>
                </a:solidFill>
                <a:effectLst/>
                <a:latin typeface="+mn-lt"/>
                <a:ea typeface="ＭＳ Ｐゴシック" charset="-128"/>
                <a:cs typeface="ＭＳ Ｐゴシック" charset="-128"/>
              </a:rPr>
              <a:t> est propice à la captation d’informations. Pas de développement harmonique, équilibré</a:t>
            </a:r>
            <a:r>
              <a:rPr lang="fr-FR" sz="1200" kern="1200" baseline="0" dirty="0">
                <a:solidFill>
                  <a:schemeClr val="tx1"/>
                </a:solidFill>
                <a:effectLst/>
                <a:latin typeface="+mn-lt"/>
                <a:ea typeface="ＭＳ Ｐゴシック" charset="-128"/>
                <a:cs typeface="ＭＳ Ｐゴシック" charset="-128"/>
              </a:rPr>
              <a:t> </a:t>
            </a:r>
            <a:endParaRPr lang="fr-FR" sz="1200" kern="1200" dirty="0">
              <a:solidFill>
                <a:schemeClr val="tx1"/>
              </a:solidFill>
              <a:effectLst/>
              <a:latin typeface="+mn-lt"/>
              <a:ea typeface="ＭＳ Ｐゴシック" charset="-128"/>
              <a:cs typeface="ＭＳ Ｐゴシック"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fr-FR" sz="1200" kern="1200" dirty="0">
                <a:solidFill>
                  <a:schemeClr val="tx1"/>
                </a:solidFill>
                <a:effectLst/>
                <a:latin typeface="+mn-lt"/>
                <a:ea typeface="ＭＳ Ｐゴシック" charset="-128"/>
                <a:cs typeface="ＭＳ Ｐゴシック" charset="-128"/>
              </a:rPr>
              <a:t>. </a:t>
            </a:r>
            <a:endParaRPr lang="fr-FR" dirty="0"/>
          </a:p>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24995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27</a:t>
            </a:fld>
            <a:endParaRPr lang="fr-FR"/>
          </a:p>
        </p:txBody>
      </p:sp>
    </p:spTree>
    <p:extLst>
      <p:ext uri="{BB962C8B-B14F-4D97-AF65-F5344CB8AC3E}">
        <p14:creationId xmlns:p14="http://schemas.microsoft.com/office/powerpoint/2010/main" val="2397687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dirty="0">
              <a:latin typeface="Calibri" charset="0"/>
              <a:ea typeface="ＭＳ Ｐゴシック" charset="0"/>
              <a:cs typeface="ＭＳ Ｐゴシック" charset="0"/>
            </a:endParaRPr>
          </a:p>
        </p:txBody>
      </p:sp>
      <p:sp>
        <p:nvSpPr>
          <p:cNvPr id="8192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BC5E061-72D6-DA43-AD25-FBFC70AD89AF}" type="slidenum">
              <a:rPr lang="fr-FR" sz="1200"/>
              <a:pPr eaLnBrk="1" hangingPunct="1"/>
              <a:t>28</a:t>
            </a:fld>
            <a:endParaRPr lang="fr-FR" sz="1200"/>
          </a:p>
        </p:txBody>
      </p:sp>
    </p:spTree>
    <p:extLst>
      <p:ext uri="{BB962C8B-B14F-4D97-AF65-F5344CB8AC3E}">
        <p14:creationId xmlns:p14="http://schemas.microsoft.com/office/powerpoint/2010/main" val="736932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2"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dirty="0">
              <a:latin typeface="Calibri" charset="0"/>
              <a:ea typeface="ＭＳ Ｐゴシック" charset="0"/>
              <a:cs typeface="ＭＳ Ｐゴシック" charset="0"/>
            </a:endParaRPr>
          </a:p>
        </p:txBody>
      </p:sp>
      <p:sp>
        <p:nvSpPr>
          <p:cNvPr id="81923"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BC5E061-72D6-DA43-AD25-FBFC70AD89AF}" type="slidenum">
              <a:rPr lang="fr-FR" sz="1200"/>
              <a:pPr eaLnBrk="1" hangingPunct="1"/>
              <a:t>29</a:t>
            </a:fld>
            <a:endParaRPr lang="fr-FR" sz="1200"/>
          </a:p>
        </p:txBody>
      </p:sp>
    </p:spTree>
    <p:extLst>
      <p:ext uri="{BB962C8B-B14F-4D97-AF65-F5344CB8AC3E}">
        <p14:creationId xmlns:p14="http://schemas.microsoft.com/office/powerpoint/2010/main" val="3834944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AF20E-5C23-08DD-36F4-168BB8EDB8A9}"/>
            </a:ext>
          </a:extLst>
        </p:cNvPr>
        <p:cNvGrpSpPr/>
        <p:nvPr/>
      </p:nvGrpSpPr>
      <p:grpSpPr>
        <a:xfrm>
          <a:off x="0" y="0"/>
          <a:ext cx="0" cy="0"/>
          <a:chOff x="0" y="0"/>
          <a:chExt cx="0" cy="0"/>
        </a:xfrm>
      </p:grpSpPr>
      <p:sp>
        <p:nvSpPr>
          <p:cNvPr id="81921" name="Espace réservé de l'image des diapositives 1">
            <a:extLst>
              <a:ext uri="{FF2B5EF4-FFF2-40B4-BE49-F238E27FC236}">
                <a16:creationId xmlns:a16="http://schemas.microsoft.com/office/drawing/2014/main" id="{F7D12093-83C9-58C7-F4B2-9ED28F535BC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2" name="Espace réservé des commentaires 2">
            <a:extLst>
              <a:ext uri="{FF2B5EF4-FFF2-40B4-BE49-F238E27FC236}">
                <a16:creationId xmlns:a16="http://schemas.microsoft.com/office/drawing/2014/main" id="{3987F8AC-7B6F-8A37-0F79-7C1BABD3B60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dirty="0">
              <a:latin typeface="Calibri" charset="0"/>
              <a:ea typeface="ＭＳ Ｐゴシック" charset="0"/>
              <a:cs typeface="ＭＳ Ｐゴシック" charset="0"/>
            </a:endParaRPr>
          </a:p>
        </p:txBody>
      </p:sp>
      <p:sp>
        <p:nvSpPr>
          <p:cNvPr id="81923" name="Espace réservé du numéro de diapositive 3">
            <a:extLst>
              <a:ext uri="{FF2B5EF4-FFF2-40B4-BE49-F238E27FC236}">
                <a16:creationId xmlns:a16="http://schemas.microsoft.com/office/drawing/2014/main" id="{6B51AF00-958F-622A-AB9A-68B865D863E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BC5E061-72D6-DA43-AD25-FBFC70AD89AF}" type="slidenum">
              <a:rPr lang="fr-FR" sz="1200"/>
              <a:pPr eaLnBrk="1" hangingPunct="1"/>
              <a:t>30</a:t>
            </a:fld>
            <a:endParaRPr lang="fr-FR" sz="1200"/>
          </a:p>
        </p:txBody>
      </p:sp>
    </p:spTree>
    <p:extLst>
      <p:ext uri="{BB962C8B-B14F-4D97-AF65-F5344CB8AC3E}">
        <p14:creationId xmlns:p14="http://schemas.microsoft.com/office/powerpoint/2010/main" val="103067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3</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02619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Se manifestant en particulier</a:t>
            </a:r>
          </a:p>
        </p:txBody>
      </p:sp>
      <p:sp>
        <p:nvSpPr>
          <p:cNvPr id="4" name="Espace réservé du numéro de diapositive 3"/>
          <p:cNvSpPr>
            <a:spLocks noGrp="1"/>
          </p:cNvSpPr>
          <p:nvPr>
            <p:ph type="sldNum" sz="quarter" idx="10"/>
          </p:nvPr>
        </p:nvSpPr>
        <p:spPr/>
        <p:txBody>
          <a:bodyPr/>
          <a:lstStyle/>
          <a:p>
            <a:pPr>
              <a:defRPr/>
            </a:pPr>
            <a:fld id="{6219D309-F0FF-E341-9136-DCD7B4029113}" type="slidenum">
              <a:rPr lang="fr-FR" smtClean="0"/>
              <a:pPr>
                <a:defRPr/>
              </a:pPr>
              <a:t>31</a:t>
            </a:fld>
            <a:endParaRPr lang="fr-FR"/>
          </a:p>
        </p:txBody>
      </p:sp>
    </p:spTree>
    <p:extLst>
      <p:ext uri="{BB962C8B-B14F-4D97-AF65-F5344CB8AC3E}">
        <p14:creationId xmlns:p14="http://schemas.microsoft.com/office/powerpoint/2010/main" val="1851935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219D309-F0FF-E341-9136-DCD7B4029113}" type="slidenum">
              <a:rPr lang="fr-FR" smtClean="0"/>
              <a:pPr>
                <a:defRPr/>
              </a:pPr>
              <a:t>32</a:t>
            </a:fld>
            <a:endParaRPr lang="fr-FR"/>
          </a:p>
        </p:txBody>
      </p:sp>
    </p:spTree>
    <p:extLst>
      <p:ext uri="{BB962C8B-B14F-4D97-AF65-F5344CB8AC3E}">
        <p14:creationId xmlns:p14="http://schemas.microsoft.com/office/powerpoint/2010/main" val="2061630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dirty="0">
              <a:latin typeface="Calibri" charset="0"/>
              <a:ea typeface="ＭＳ Ｐゴシック" charset="0"/>
              <a:cs typeface="ＭＳ Ｐゴシック" charset="0"/>
            </a:endParaRPr>
          </a:p>
        </p:txBody>
      </p:sp>
      <p:sp>
        <p:nvSpPr>
          <p:cNvPr id="8192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BC5E061-72D6-DA43-AD25-FBFC70AD89AF}" type="slidenum">
              <a:rPr lang="fr-FR" sz="1200"/>
              <a:pPr eaLnBrk="1" hangingPunct="1"/>
              <a:t>33</a:t>
            </a:fld>
            <a:endParaRPr lang="fr-FR" sz="1200"/>
          </a:p>
        </p:txBody>
      </p:sp>
    </p:spTree>
    <p:extLst>
      <p:ext uri="{BB962C8B-B14F-4D97-AF65-F5344CB8AC3E}">
        <p14:creationId xmlns:p14="http://schemas.microsoft.com/office/powerpoint/2010/main" val="366055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2"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dirty="0">
              <a:latin typeface="Calibri" charset="0"/>
              <a:ea typeface="ＭＳ Ｐゴシック" charset="0"/>
              <a:cs typeface="ＭＳ Ｐゴシック" charset="0"/>
            </a:endParaRPr>
          </a:p>
        </p:txBody>
      </p:sp>
      <p:sp>
        <p:nvSpPr>
          <p:cNvPr id="81923"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BC5E061-72D6-DA43-AD25-FBFC70AD89AF}" type="slidenum">
              <a:rPr lang="fr-FR" sz="1200"/>
              <a:pPr eaLnBrk="1" hangingPunct="1"/>
              <a:t>34</a:t>
            </a:fld>
            <a:endParaRPr lang="fr-FR" sz="1200"/>
          </a:p>
        </p:txBody>
      </p:sp>
    </p:spTree>
    <p:extLst>
      <p:ext uri="{BB962C8B-B14F-4D97-AF65-F5344CB8AC3E}">
        <p14:creationId xmlns:p14="http://schemas.microsoft.com/office/powerpoint/2010/main" val="3042542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35</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25124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933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936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219D309-F0FF-E341-9136-DCD7B4029113}" type="slidenum">
              <a:rPr lang="fr-FR" smtClean="0"/>
              <a:pPr>
                <a:defRPr/>
              </a:pPr>
              <a:t>37</a:t>
            </a:fld>
            <a:endParaRPr lang="fr-FR"/>
          </a:p>
        </p:txBody>
      </p:sp>
    </p:spTree>
    <p:extLst>
      <p:ext uri="{BB962C8B-B14F-4D97-AF65-F5344CB8AC3E}">
        <p14:creationId xmlns:p14="http://schemas.microsoft.com/office/powerpoint/2010/main" val="712890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38</a:t>
            </a:fld>
            <a:endParaRPr lang="fr-FR"/>
          </a:p>
        </p:txBody>
      </p:sp>
    </p:spTree>
    <p:extLst>
      <p:ext uri="{BB962C8B-B14F-4D97-AF65-F5344CB8AC3E}">
        <p14:creationId xmlns:p14="http://schemas.microsoft.com/office/powerpoint/2010/main" val="691544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extLst>
      <p:ext uri="{BB962C8B-B14F-4D97-AF65-F5344CB8AC3E}">
        <p14:creationId xmlns:p14="http://schemas.microsoft.com/office/powerpoint/2010/main" val="503898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659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FD1F8-597C-4819-E66B-6D24618DB9E5}"/>
            </a:ext>
          </a:extLst>
        </p:cNvPr>
        <p:cNvGrpSpPr/>
        <p:nvPr/>
      </p:nvGrpSpPr>
      <p:grpSpPr>
        <a:xfrm>
          <a:off x="0" y="0"/>
          <a:ext cx="0" cy="0"/>
          <a:chOff x="0" y="0"/>
          <a:chExt cx="0" cy="0"/>
        </a:xfrm>
      </p:grpSpPr>
      <p:sp>
        <p:nvSpPr>
          <p:cNvPr id="33793" name="Rectangle 7">
            <a:extLst>
              <a:ext uri="{FF2B5EF4-FFF2-40B4-BE49-F238E27FC236}">
                <a16:creationId xmlns:a16="http://schemas.microsoft.com/office/drawing/2014/main" id="{5BF13396-EE80-9123-531E-79624B42A44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4</a:t>
            </a:fld>
            <a:endParaRPr lang="fr-FR" sz="1200">
              <a:solidFill>
                <a:schemeClr val="tx1"/>
              </a:solidFill>
              <a:ea typeface="ＭＳ Ｐゴシック" charset="0"/>
              <a:cs typeface="ＭＳ Ｐゴシック" charset="0"/>
            </a:endParaRPr>
          </a:p>
        </p:txBody>
      </p:sp>
      <p:sp>
        <p:nvSpPr>
          <p:cNvPr id="33794" name="Rectangle 2">
            <a:extLst>
              <a:ext uri="{FF2B5EF4-FFF2-40B4-BE49-F238E27FC236}">
                <a16:creationId xmlns:a16="http://schemas.microsoft.com/office/drawing/2014/main" id="{C007B182-5E62-9CC9-52F7-245B986BFA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a:extLst>
              <a:ext uri="{FF2B5EF4-FFF2-40B4-BE49-F238E27FC236}">
                <a16:creationId xmlns:a16="http://schemas.microsoft.com/office/drawing/2014/main" id="{8FC1C8E8-5B84-AC92-421B-EA9E975D88D5}"/>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99464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Exemple outil d’analyse fonctionnelle. </a:t>
            </a:r>
          </a:p>
          <a:p>
            <a:endParaRPr lang="fr-FR" dirty="0"/>
          </a:p>
        </p:txBody>
      </p:sp>
      <p:sp>
        <p:nvSpPr>
          <p:cNvPr id="4" name="Espace réservé du numéro de diapositive 3"/>
          <p:cNvSpPr>
            <a:spLocks noGrp="1"/>
          </p:cNvSpPr>
          <p:nvPr>
            <p:ph type="sldNum" sz="quarter" idx="5"/>
          </p:nvPr>
        </p:nvSpPr>
        <p:spPr/>
        <p:txBody>
          <a:bodyPr/>
          <a:lstStyle/>
          <a:p>
            <a:fld id="{DE0C8A99-441D-4C73-8670-A2FDFE417B67}" type="slidenum">
              <a:rPr lang="fr-CH" smtClean="0"/>
              <a:t>41</a:t>
            </a:fld>
            <a:endParaRPr lang="fr-CH"/>
          </a:p>
        </p:txBody>
      </p:sp>
    </p:spTree>
    <p:extLst>
      <p:ext uri="{BB962C8B-B14F-4D97-AF65-F5344CB8AC3E}">
        <p14:creationId xmlns:p14="http://schemas.microsoft.com/office/powerpoint/2010/main" val="4193856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Evénements +/- complexes, peuvent être concomitants ou éloignés dans le temps</a:t>
            </a:r>
          </a:p>
          <a:p>
            <a:r>
              <a:rPr lang="fr-FR" dirty="0"/>
              <a:t>¤ Différentes catégories doivent être prises en compte:</a:t>
            </a:r>
          </a:p>
          <a:p>
            <a:r>
              <a:rPr lang="fr-FR" dirty="0"/>
              <a:t>¤ Contexte personnel de la personne : son niveau de développement, son/ses diagnostic(s), troubles sensoriels,</a:t>
            </a:r>
          </a:p>
          <a:p>
            <a:r>
              <a:rPr lang="fr-FR" dirty="0"/>
              <a:t>médication, sommeil, état émotionnel, phases de transition, …</a:t>
            </a:r>
          </a:p>
          <a:p>
            <a:r>
              <a:rPr lang="fr-FR" dirty="0"/>
              <a:t>¤ Contexte social : repères sociaux, absences/décès, changements d’équipes, cohabitation, qualité/stabilité des relations avec les autres, conflits récents, …</a:t>
            </a:r>
          </a:p>
          <a:p>
            <a:r>
              <a:rPr lang="fr-FR" dirty="0"/>
              <a:t>¤ Contexte physique : environnement, milieux de vie (y compris professionnel), espace personnel, intimité, organisation, prévisibilité, type d’activités, bruit, …</a:t>
            </a:r>
          </a:p>
        </p:txBody>
      </p:sp>
      <p:sp>
        <p:nvSpPr>
          <p:cNvPr id="4" name="Espace réservé du numéro de diapositive 3"/>
          <p:cNvSpPr>
            <a:spLocks noGrp="1"/>
          </p:cNvSpPr>
          <p:nvPr>
            <p:ph type="sldNum" sz="quarter" idx="5"/>
          </p:nvPr>
        </p:nvSpPr>
        <p:spPr/>
        <p:txBody>
          <a:bodyPr/>
          <a:lstStyle/>
          <a:p>
            <a:fld id="{63682CB9-7A79-441C-AFE6-63726C4DC414}" type="slidenum">
              <a:rPr lang="fr-FR" smtClean="0"/>
              <a:t>42</a:t>
            </a:fld>
            <a:endParaRPr lang="fr-FR"/>
          </a:p>
        </p:txBody>
      </p:sp>
    </p:spTree>
    <p:extLst>
      <p:ext uri="{BB962C8B-B14F-4D97-AF65-F5344CB8AC3E}">
        <p14:creationId xmlns:p14="http://schemas.microsoft.com/office/powerpoint/2010/main" val="381703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366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943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97510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45</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46418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46</a:t>
            </a:fld>
            <a:endParaRPr lang="fr-FR"/>
          </a:p>
        </p:txBody>
      </p:sp>
    </p:spTree>
    <p:extLst>
      <p:ext uri="{BB962C8B-B14F-4D97-AF65-F5344CB8AC3E}">
        <p14:creationId xmlns:p14="http://schemas.microsoft.com/office/powerpoint/2010/main" val="3486664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745F-6630-F3B5-BA0D-91AE217A55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837994-976E-2E10-D14F-3A0E27862A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35F51E9-FE93-227B-9D63-D5A320CF69C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2250AB2-C3F6-24B2-EA66-F499AC0FF893}"/>
              </a:ext>
            </a:extLst>
          </p:cNvPr>
          <p:cNvSpPr>
            <a:spLocks noGrp="1"/>
          </p:cNvSpPr>
          <p:nvPr>
            <p:ph type="sldNum" sz="quarter" idx="5"/>
          </p:nvPr>
        </p:nvSpPr>
        <p:spPr/>
        <p:txBody>
          <a:bodyPr/>
          <a:lstStyle/>
          <a:p>
            <a:fld id="{7F629CA4-7CB3-AC49-9022-DF60ECAE7ED2}" type="slidenum">
              <a:rPr lang="fr-FR" smtClean="0"/>
              <a:t>47</a:t>
            </a:fld>
            <a:endParaRPr lang="fr-FR"/>
          </a:p>
        </p:txBody>
      </p:sp>
    </p:spTree>
    <p:extLst>
      <p:ext uri="{BB962C8B-B14F-4D97-AF65-F5344CB8AC3E}">
        <p14:creationId xmlns:p14="http://schemas.microsoft.com/office/powerpoint/2010/main" val="2898126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745F-6630-F3B5-BA0D-91AE217A55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837994-976E-2E10-D14F-3A0E27862A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35F51E9-FE93-227B-9D63-D5A320CF69C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2250AB2-C3F6-24B2-EA66-F499AC0FF893}"/>
              </a:ext>
            </a:extLst>
          </p:cNvPr>
          <p:cNvSpPr>
            <a:spLocks noGrp="1"/>
          </p:cNvSpPr>
          <p:nvPr>
            <p:ph type="sldNum" sz="quarter" idx="5"/>
          </p:nvPr>
        </p:nvSpPr>
        <p:spPr/>
        <p:txBody>
          <a:bodyPr/>
          <a:lstStyle/>
          <a:p>
            <a:fld id="{7F629CA4-7CB3-AC49-9022-DF60ECAE7ED2}" type="slidenum">
              <a:rPr lang="fr-FR" smtClean="0"/>
              <a:t>48</a:t>
            </a:fld>
            <a:endParaRPr lang="fr-FR"/>
          </a:p>
        </p:txBody>
      </p:sp>
    </p:spTree>
    <p:extLst>
      <p:ext uri="{BB962C8B-B14F-4D97-AF65-F5344CB8AC3E}">
        <p14:creationId xmlns:p14="http://schemas.microsoft.com/office/powerpoint/2010/main" val="2898126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49</a:t>
            </a:fld>
            <a:endParaRPr lang="fr-FR"/>
          </a:p>
        </p:txBody>
      </p:sp>
    </p:spTree>
    <p:extLst>
      <p:ext uri="{BB962C8B-B14F-4D97-AF65-F5344CB8AC3E}">
        <p14:creationId xmlns:p14="http://schemas.microsoft.com/office/powerpoint/2010/main" val="1210972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586D072D-2D3B-D04C-A8B5-0D604A609710}" type="slidenum">
              <a:rPr lang="fr-FR" sz="1200">
                <a:solidFill>
                  <a:schemeClr val="tx1"/>
                </a:solidFill>
                <a:ea typeface="ＭＳ Ｐゴシック" charset="0"/>
                <a:cs typeface="ＭＳ Ｐゴシック" charset="0"/>
              </a:rPr>
              <a:pPr eaLnBrk="1" hangingPunct="1"/>
              <a:t>50</a:t>
            </a:fld>
            <a:endParaRPr lang="fr-FR" sz="1200">
              <a:solidFill>
                <a:schemeClr val="tx1"/>
              </a:solidFill>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3547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5</a:t>
            </a:fld>
            <a:endParaRPr lang="fr-FR"/>
          </a:p>
        </p:txBody>
      </p:sp>
    </p:spTree>
    <p:extLst>
      <p:ext uri="{BB962C8B-B14F-4D97-AF65-F5344CB8AC3E}">
        <p14:creationId xmlns:p14="http://schemas.microsoft.com/office/powerpoint/2010/main" val="2440940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0" name="Rectangle 3"/>
          <p:cNvSpPr>
            <a:spLocks noGrp="1" noChangeArrowheads="1"/>
          </p:cNvSpPr>
          <p:nvPr>
            <p:ph type="body" idx="1"/>
          </p:nvPr>
        </p:nvSpPr>
        <p:spPr bwMode="auto">
          <a:noFill/>
        </p:spPr>
        <p:txBody>
          <a:bodyPr/>
          <a:lstStyle/>
          <a:p>
            <a:pPr eaLnBrk="1" hangingPunct="1"/>
            <a:endParaRPr lang="fr-FR" dirty="0">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71255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52</a:t>
            </a:fld>
            <a:endParaRPr lang="fr-FR"/>
          </a:p>
        </p:txBody>
      </p:sp>
    </p:spTree>
    <p:extLst>
      <p:ext uri="{BB962C8B-B14F-4D97-AF65-F5344CB8AC3E}">
        <p14:creationId xmlns:p14="http://schemas.microsoft.com/office/powerpoint/2010/main" val="1897529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CED36CA-BB68-B54F-9640-08E8BA3752F1}" type="slidenum">
              <a:rPr lang="fr-FR" sz="1200"/>
              <a:pPr eaLnBrk="1" hangingPunct="1"/>
              <a:t>53</a:t>
            </a:fld>
            <a:endParaRPr lang="fr-FR" sz="1200"/>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fr-FR"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62917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Evénements +/- complexes, peuvent être concomitants ou éloignés dans le temps</a:t>
            </a:r>
          </a:p>
          <a:p>
            <a:r>
              <a:rPr lang="fr-FR" dirty="0"/>
              <a:t>¤ Différentes catégories doivent être prises en compte:</a:t>
            </a:r>
          </a:p>
          <a:p>
            <a:r>
              <a:rPr lang="fr-FR" dirty="0"/>
              <a:t>¤ Contexte personnel de la personne : son niveau de développement, son/ses diagnostic(s), troubles sensoriels,</a:t>
            </a:r>
          </a:p>
          <a:p>
            <a:r>
              <a:rPr lang="fr-FR" dirty="0"/>
              <a:t>médication, sommeil, état émotionnel, phases de transition, …</a:t>
            </a:r>
          </a:p>
          <a:p>
            <a:r>
              <a:rPr lang="fr-FR" dirty="0"/>
              <a:t>¤ Contexte social : repères sociaux, absences/décès, changements d’équipes, cohabitation, qualité/stabilité des relations avec les autres, conflits récents, …</a:t>
            </a:r>
          </a:p>
          <a:p>
            <a:r>
              <a:rPr lang="fr-FR" dirty="0"/>
              <a:t>¤ Contexte physique : environnement, milieux de vie (y compris professionnel), espace personnel, intimité, organisation, prévisibilité, type d’activités, bruit, …</a:t>
            </a:r>
          </a:p>
        </p:txBody>
      </p:sp>
      <p:sp>
        <p:nvSpPr>
          <p:cNvPr id="4" name="Espace réservé du numéro de diapositive 3"/>
          <p:cNvSpPr>
            <a:spLocks noGrp="1"/>
          </p:cNvSpPr>
          <p:nvPr>
            <p:ph type="sldNum" sz="quarter" idx="5"/>
          </p:nvPr>
        </p:nvSpPr>
        <p:spPr/>
        <p:txBody>
          <a:bodyPr/>
          <a:lstStyle/>
          <a:p>
            <a:fld id="{63682CB9-7A79-441C-AFE6-63726C4DC414}" type="slidenum">
              <a:rPr lang="fr-FR" smtClean="0"/>
              <a:t>57</a:t>
            </a:fld>
            <a:endParaRPr lang="fr-FR"/>
          </a:p>
        </p:txBody>
      </p:sp>
    </p:spTree>
    <p:extLst>
      <p:ext uri="{BB962C8B-B14F-4D97-AF65-F5344CB8AC3E}">
        <p14:creationId xmlns:p14="http://schemas.microsoft.com/office/powerpoint/2010/main" val="381703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9CA4-7CB3-AC49-9022-DF60ECAE7ED2}" type="slidenum">
              <a:rPr lang="fr-FR" smtClean="0"/>
              <a:t>60</a:t>
            </a:fld>
            <a:endParaRPr lang="fr-FR"/>
          </a:p>
        </p:txBody>
      </p:sp>
    </p:spTree>
    <p:extLst>
      <p:ext uri="{BB962C8B-B14F-4D97-AF65-F5344CB8AC3E}">
        <p14:creationId xmlns:p14="http://schemas.microsoft.com/office/powerpoint/2010/main" val="346473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219D309-F0FF-E341-9136-DCD7B4029113}" type="slidenum">
              <a:rPr lang="fr-FR" smtClean="0"/>
              <a:pPr>
                <a:defRPr/>
              </a:pPr>
              <a:t>6</a:t>
            </a:fld>
            <a:endParaRPr lang="fr-FR"/>
          </a:p>
        </p:txBody>
      </p:sp>
    </p:spTree>
    <p:extLst>
      <p:ext uri="{BB962C8B-B14F-4D97-AF65-F5344CB8AC3E}">
        <p14:creationId xmlns:p14="http://schemas.microsoft.com/office/powerpoint/2010/main" val="3104413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dirty="0">
              <a:latin typeface="Calibri" charset="0"/>
              <a:ea typeface="ＭＳ Ｐゴシック" charset="0"/>
              <a:cs typeface="ＭＳ Ｐゴシック" charset="0"/>
            </a:endParaRPr>
          </a:p>
        </p:txBody>
      </p:sp>
      <p:sp>
        <p:nvSpPr>
          <p:cNvPr id="50179"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64B564F-C828-4D4D-9B59-A52B1FF5FB96}" type="slidenum">
              <a:rPr lang="fr-FR" sz="1200"/>
              <a:pPr eaLnBrk="1" hangingPunct="1"/>
              <a:t>7</a:t>
            </a:fld>
            <a:endParaRPr lang="fr-FR" sz="1200"/>
          </a:p>
        </p:txBody>
      </p:sp>
    </p:spTree>
    <p:extLst>
      <p:ext uri="{BB962C8B-B14F-4D97-AF65-F5344CB8AC3E}">
        <p14:creationId xmlns:p14="http://schemas.microsoft.com/office/powerpoint/2010/main" val="204208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fr-FR" dirty="0">
              <a:latin typeface="Calibri" charset="0"/>
              <a:ea typeface="ＭＳ Ｐゴシック" charset="0"/>
              <a:cs typeface="ＭＳ Ｐゴシック" charset="0"/>
            </a:endParaRPr>
          </a:p>
        </p:txBody>
      </p:sp>
      <p:sp>
        <p:nvSpPr>
          <p:cNvPr id="50179"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fld id="{A64B564F-C828-4D4D-9B59-A52B1FF5FB96}" type="slidenum">
              <a:rPr lang="fr-FR" sz="1200"/>
              <a:pPr eaLnBrk="1" hangingPunct="1"/>
              <a:t>8</a:t>
            </a:fld>
            <a:endParaRPr lang="fr-FR" sz="1200"/>
          </a:p>
        </p:txBody>
      </p:sp>
    </p:spTree>
    <p:extLst>
      <p:ext uri="{BB962C8B-B14F-4D97-AF65-F5344CB8AC3E}">
        <p14:creationId xmlns:p14="http://schemas.microsoft.com/office/powerpoint/2010/main" val="177640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77810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832EE-8800-4F28-A41A-F3F0A691877C}"/>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F5FC747-A53F-4BF3-BB40-1A790895003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4F34312-50BE-4621-A583-6A056F41D9C0}"/>
              </a:ext>
            </a:extLst>
          </p:cNvPr>
          <p:cNvSpPr>
            <a:spLocks noGrp="1"/>
          </p:cNvSpPr>
          <p:nvPr>
            <p:ph type="subTitle" idx="1"/>
          </p:nvPr>
        </p:nvSpPr>
        <p:spPr>
          <a:xfrm>
            <a:off x="1524000" y="3602038"/>
            <a:ext cx="9144000" cy="1655762"/>
          </a:xfrm>
        </p:spPr>
        <p:txBody>
          <a:bodyPr/>
          <a:lstStyle>
            <a:lvl1pPr marL="0" indent="0" algn="ctr">
              <a:buNone/>
              <a:defRPr sz="2400" b="1">
                <a:solidFill>
                  <a:srgbClr val="F1CB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79718F98-FE73-434C-841C-A3787045F435}"/>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88DFA68-1241-464D-95EE-E5C9D37E2230}"/>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BABCA3E1-1F0F-4D97-9F03-2D4C02788129}"/>
              </a:ext>
            </a:extLst>
          </p:cNvPr>
          <p:cNvSpPr>
            <a:spLocks noGrp="1"/>
          </p:cNvSpPr>
          <p:nvPr>
            <p:ph type="sldNum" sz="quarter" idx="12"/>
          </p:nvPr>
        </p:nvSpPr>
        <p:spPr/>
        <p:txBody>
          <a:bodyPr/>
          <a:lstStyle/>
          <a:p>
            <a:fld id="{E4D72145-4092-4AE1-9643-D15D8F9894BE}" type="slidenum">
              <a:rPr lang="fr-FR" smtClean="0"/>
              <a:t>‹N°›</a:t>
            </a:fld>
            <a:endParaRPr lang="fr-FR"/>
          </a:p>
        </p:txBody>
      </p:sp>
      <p:pic>
        <p:nvPicPr>
          <p:cNvPr id="9" name="Image 8">
            <a:extLst>
              <a:ext uri="{FF2B5EF4-FFF2-40B4-BE49-F238E27FC236}">
                <a16:creationId xmlns:a16="http://schemas.microsoft.com/office/drawing/2014/main" id="{24D819C2-8A7A-4A7C-A859-DC3C3B1CCC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270" y="113402"/>
            <a:ext cx="834887" cy="1135269"/>
          </a:xfrm>
          <a:prstGeom prst="rect">
            <a:avLst/>
          </a:prstGeom>
        </p:spPr>
      </p:pic>
    </p:spTree>
    <p:extLst>
      <p:ext uri="{BB962C8B-B14F-4D97-AF65-F5344CB8AC3E}">
        <p14:creationId xmlns:p14="http://schemas.microsoft.com/office/powerpoint/2010/main" val="251235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7D7075-B2EC-43B5-A0F9-985B1297E0C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38B9CB3-84B0-40D6-9350-EF9B25573C1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C4A9A9-2B53-4D66-BB06-C2100264BD7A}"/>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4F8EC1FA-BBB6-41B5-9E86-0334EB98B765}"/>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6EBA272E-B910-4A18-AE5B-8C67BA5509D2}"/>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163334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D155DFC-BBAE-4A11-A547-962781E667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30009DE-8673-4BE5-9FE9-C8F7D650198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36D2D8-0B9D-4F10-8CF4-9D5B857329D3}"/>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D8ECBD3-E32E-4F0D-850C-E299DAF3C9AD}"/>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1CCD147F-8EA7-49DA-9821-2018D455787B}"/>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155763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Click to </a:t>
            </a:r>
            <a:r>
              <a:rPr lang="fr-FR" dirty="0" err="1"/>
              <a:t>edit</a:t>
            </a:r>
            <a:r>
              <a:rPr lang="fr-FR" dirty="0"/>
              <a:t> Master </a:t>
            </a:r>
            <a:r>
              <a:rPr lang="fr-FR" dirty="0" err="1"/>
              <a:t>text</a:t>
            </a:r>
            <a:r>
              <a:rPr lang="fr-FR" dirty="0"/>
              <a:t> styles</a:t>
            </a:r>
          </a:p>
        </p:txBody>
      </p:sp>
      <p:sp>
        <p:nvSpPr>
          <p:cNvPr id="4" name="Text Box 3"/>
          <p:cNvSpPr txBox="1">
            <a:spLocks noGrp="1" noChangeArrowheads="1"/>
          </p:cNvSpPr>
          <p:nvPr>
            <p:ph type="sldNum" sz="quarter" idx="10"/>
          </p:nvPr>
        </p:nvSpPr>
        <p:spPr/>
        <p:txBody>
          <a:bodyPr/>
          <a:lstStyle>
            <a:lvl1pPr>
              <a:defRPr/>
            </a:lvl1pPr>
          </a:lstStyle>
          <a:p>
            <a:pPr>
              <a:defRPr/>
            </a:pPr>
            <a:fld id="{EB506A94-039B-2049-AC7E-7613E0B40C55}" type="slidenum">
              <a:rPr lang="en-US"/>
              <a:pPr>
                <a:defRPr/>
              </a:pPr>
              <a:t>‹N°›</a:t>
            </a:fld>
            <a:endParaRPr lang="en-US"/>
          </a:p>
        </p:txBody>
      </p:sp>
      <p:sp>
        <p:nvSpPr>
          <p:cNvPr id="5" name="Espace réservé du pied de page 1"/>
          <p:cNvSpPr>
            <a:spLocks noGrp="1"/>
          </p:cNvSpPr>
          <p:nvPr>
            <p:ph type="ftr" sz="quarter" idx="11"/>
          </p:nvPr>
        </p:nvSpPr>
        <p:spPr>
          <a:xfrm rot="16200000">
            <a:off x="-1056731" y="5465908"/>
            <a:ext cx="2451101" cy="333085"/>
          </a:xfrm>
          <a:prstGeom prst="rect">
            <a:avLst/>
          </a:prstGeom>
        </p:spPr>
        <p:txBody>
          <a:bodyPr/>
          <a:lstStyle>
            <a:lvl1pPr>
              <a:defRPr sz="1000"/>
            </a:lvl1pPr>
          </a:lstStyle>
          <a:p>
            <a:pPr>
              <a:defRPr/>
            </a:pPr>
            <a:r>
              <a:rPr lang="fr-FR" noProof="0"/>
              <a:t>PWF_FMOB_Mars_2025</a:t>
            </a:r>
            <a:endParaRPr lang="fr-FR" noProof="0" dirty="0"/>
          </a:p>
        </p:txBody>
      </p:sp>
      <p:sp>
        <p:nvSpPr>
          <p:cNvPr id="6" name="Espace réservé du pied de page 4">
            <a:extLst>
              <a:ext uri="{FF2B5EF4-FFF2-40B4-BE49-F238E27FC236}">
                <a16:creationId xmlns:a16="http://schemas.microsoft.com/office/drawing/2014/main" id="{336C1599-309C-4168-B99C-0D53E5240C75}"/>
              </a:ext>
            </a:extLst>
          </p:cNvPr>
          <p:cNvSpPr txBox="1">
            <a:spLocks/>
          </p:cNvSpPr>
          <p:nvPr userDrawn="1"/>
        </p:nvSpPr>
        <p:spPr>
          <a:xfrm>
            <a:off x="5231037" y="6612160"/>
            <a:ext cx="2743200" cy="201217"/>
          </a:xfrm>
          <a:prstGeom prst="rect">
            <a:avLst/>
          </a:prstGeom>
        </p:spPr>
        <p:txBody>
          <a:bodyP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r-FR" sz="1200" dirty="0"/>
              <a:t>PWF_AG_17 Octobre 2020</a:t>
            </a:r>
          </a:p>
        </p:txBody>
      </p:sp>
    </p:spTree>
    <p:extLst>
      <p:ext uri="{BB962C8B-B14F-4D97-AF65-F5344CB8AC3E}">
        <p14:creationId xmlns:p14="http://schemas.microsoft.com/office/powerpoint/2010/main" val="42927845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E12BE-3B4C-4D73-86EE-1ECA1BA576AB}"/>
              </a:ext>
            </a:extLst>
          </p:cNvPr>
          <p:cNvSpPr>
            <a:spLocks noGrp="1"/>
          </p:cNvSpPr>
          <p:nvPr>
            <p:ph type="title"/>
          </p:nvPr>
        </p:nvSpPr>
        <p:spPr>
          <a:xfrm>
            <a:off x="2159564" y="270707"/>
            <a:ext cx="9697077" cy="1143000"/>
          </a:xfrm>
        </p:spPr>
        <p:txBody>
          <a:bodyPr/>
          <a:lstStyle/>
          <a:p>
            <a:r>
              <a:rPr lang="fr-FR"/>
              <a:t>Modifiez le style du titre</a:t>
            </a:r>
          </a:p>
        </p:txBody>
      </p:sp>
      <p:sp>
        <p:nvSpPr>
          <p:cNvPr id="3" name="Espace réservé de la date 2">
            <a:extLst>
              <a:ext uri="{FF2B5EF4-FFF2-40B4-BE49-F238E27FC236}">
                <a16:creationId xmlns:a16="http://schemas.microsoft.com/office/drawing/2014/main" id="{74566026-10B9-43C8-87FB-A0E54A97DCE1}"/>
              </a:ext>
            </a:extLst>
          </p:cNvPr>
          <p:cNvSpPr>
            <a:spLocks noGrp="1"/>
          </p:cNvSpPr>
          <p:nvPr>
            <p:ph type="dt" sz="half" idx="10"/>
          </p:nvPr>
        </p:nvSpPr>
        <p:spPr/>
        <p:txBody>
          <a:bodyPr/>
          <a:lstStyle/>
          <a:p>
            <a:endParaRPr kumimoji="0" lang="fr-FR"/>
          </a:p>
        </p:txBody>
      </p:sp>
      <p:sp>
        <p:nvSpPr>
          <p:cNvPr id="4" name="Espace réservé du pied de page 3">
            <a:extLst>
              <a:ext uri="{FF2B5EF4-FFF2-40B4-BE49-F238E27FC236}">
                <a16:creationId xmlns:a16="http://schemas.microsoft.com/office/drawing/2014/main" id="{11126DA5-7C06-449B-BD89-4A88BF550D3F}"/>
              </a:ext>
            </a:extLst>
          </p:cNvPr>
          <p:cNvSpPr>
            <a:spLocks noGrp="1"/>
          </p:cNvSpPr>
          <p:nvPr>
            <p:ph type="ftr" sz="quarter" idx="11"/>
          </p:nvPr>
        </p:nvSpPr>
        <p:spPr/>
        <p:txBody>
          <a:bodyPr/>
          <a:lstStyle/>
          <a:p>
            <a:r>
              <a:rPr kumimoji="0" lang="fr-FR"/>
              <a:t>PWF_FMOB_Mars_2025</a:t>
            </a:r>
            <a:endParaRPr kumimoji="0" lang="fr-FR" dirty="0"/>
          </a:p>
        </p:txBody>
      </p:sp>
      <p:sp>
        <p:nvSpPr>
          <p:cNvPr id="5" name="Espace réservé du numéro de diapositive 4">
            <a:extLst>
              <a:ext uri="{FF2B5EF4-FFF2-40B4-BE49-F238E27FC236}">
                <a16:creationId xmlns:a16="http://schemas.microsoft.com/office/drawing/2014/main" id="{148046FC-FB55-438A-B523-C02173E0E97E}"/>
              </a:ext>
            </a:extLst>
          </p:cNvPr>
          <p:cNvSpPr>
            <a:spLocks noGrp="1"/>
          </p:cNvSpPr>
          <p:nvPr>
            <p:ph type="sldNum" sz="quarter" idx="12"/>
          </p:nvPr>
        </p:nvSpPr>
        <p:spPr/>
        <p:txBody>
          <a:bodyPr/>
          <a:lstStyle/>
          <a:p>
            <a:fld id="{33D6E5A2-EC83-451F-A719-9AC1370DD5CF}" type="slidenum">
              <a:rPr lang="fr-FR" smtClean="0"/>
              <a:pPr/>
              <a:t>‹N°›</a:t>
            </a:fld>
            <a:endParaRPr kumimoji="0" lang="fr-FR"/>
          </a:p>
        </p:txBody>
      </p:sp>
      <p:sp>
        <p:nvSpPr>
          <p:cNvPr id="6" name="Content Placeholder 2">
            <a:extLst>
              <a:ext uri="{FF2B5EF4-FFF2-40B4-BE49-F238E27FC236}">
                <a16:creationId xmlns:a16="http://schemas.microsoft.com/office/drawing/2014/main" id="{2DE051DE-5D78-431B-B1E5-EA97CCB0445C}"/>
              </a:ext>
            </a:extLst>
          </p:cNvPr>
          <p:cNvSpPr>
            <a:spLocks noGrp="1"/>
          </p:cNvSpPr>
          <p:nvPr>
            <p:ph idx="1"/>
          </p:nvPr>
        </p:nvSpPr>
        <p:spPr>
          <a:xfrm>
            <a:off x="2159563" y="1628801"/>
            <a:ext cx="9733281" cy="4297363"/>
          </a:xfrm>
        </p:spPr>
        <p:txBody>
          <a:bodyPr>
            <a:normAutofit/>
          </a:bodyPr>
          <a:lstStyle>
            <a:lvl1pPr eaLnBrk="1" latinLnBrk="0" hangingPunct="1">
              <a:defRPr kumimoji="0" lang="fr-FR" sz="3200">
                <a:latin typeface="+mn-lt"/>
              </a:defRPr>
            </a:lvl1pPr>
            <a:lvl2pPr eaLnBrk="1" latinLnBrk="0" hangingPunct="1">
              <a:defRPr kumimoji="0" lang="fr-FR" sz="2800">
                <a:latin typeface="+mn-lt"/>
              </a:defRPr>
            </a:lvl2pPr>
            <a:lvl3pPr eaLnBrk="1" latinLnBrk="0" hangingPunct="1">
              <a:defRPr kumimoji="0" lang="fr-FR" sz="2400">
                <a:latin typeface="+mn-lt"/>
              </a:defRPr>
            </a:lvl3pPr>
            <a:lvl4pPr eaLnBrk="1" latinLnBrk="0" hangingPunct="1">
              <a:defRPr kumimoji="0" lang="fr-FR" sz="2400">
                <a:latin typeface="+mn-lt"/>
              </a:defRPr>
            </a:lvl4pPr>
            <a:lvl5pPr eaLnBrk="1" latinLnBrk="0" hangingPunct="1">
              <a:defRPr kumimoji="0" lang="fr-FR" sz="2400">
                <a:latin typeface="+mn-lt"/>
              </a:defRPr>
            </a:lvl5pPr>
          </a:lstStyle>
          <a:p>
            <a:pPr lvl="0" eaLnBrk="1" latinLnBrk="0" hangingPunct="1"/>
            <a:r>
              <a:rPr lang="fr-FR" dirty="0"/>
              <a:t>Modifier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dirty="0"/>
          </a:p>
        </p:txBody>
      </p:sp>
    </p:spTree>
    <p:extLst>
      <p:ext uri="{BB962C8B-B14F-4D97-AF65-F5344CB8AC3E}">
        <p14:creationId xmlns:p14="http://schemas.microsoft.com/office/powerpoint/2010/main" val="2757679825"/>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Text Box 3"/>
          <p:cNvSpPr txBox="1">
            <a:spLocks noGrp="1" noChangeArrowheads="1"/>
          </p:cNvSpPr>
          <p:nvPr>
            <p:ph type="sldNum" sz="quarter" idx="10"/>
          </p:nvPr>
        </p:nvSpPr>
        <p:spPr/>
        <p:txBody>
          <a:bodyPr/>
          <a:lstStyle>
            <a:lvl1pPr>
              <a:defRPr/>
            </a:lvl1pPr>
          </a:lstStyle>
          <a:p>
            <a:pPr>
              <a:defRPr/>
            </a:pPr>
            <a:fld id="{FCEE7C26-5ADD-3248-ACC3-FD5924F78014}" type="slidenum">
              <a:rPr lang="en-US"/>
              <a:pPr>
                <a:defRPr/>
              </a:pPr>
              <a:t>‹N°›</a:t>
            </a:fld>
            <a:endParaRPr lang="en-US" dirty="0"/>
          </a:p>
        </p:txBody>
      </p:sp>
      <p:sp>
        <p:nvSpPr>
          <p:cNvPr id="5" name="Espace réservé du pied de page 1"/>
          <p:cNvSpPr>
            <a:spLocks noGrp="1"/>
          </p:cNvSpPr>
          <p:nvPr>
            <p:ph type="ftr" sz="quarter" idx="11"/>
          </p:nvPr>
        </p:nvSpPr>
        <p:spPr>
          <a:xfrm rot="16200000">
            <a:off x="-1283229" y="5792260"/>
            <a:ext cx="2879725" cy="601133"/>
          </a:xfrm>
        </p:spPr>
        <p:txBody>
          <a:bodyPr/>
          <a:lstStyle>
            <a:lvl1pPr>
              <a:defRPr sz="1000"/>
            </a:lvl1pPr>
          </a:lstStyle>
          <a:p>
            <a:pPr>
              <a:defRPr/>
            </a:pPr>
            <a:r>
              <a:rPr lang="fr-FR"/>
              <a:t>PWF_FMOB_Mars_2025</a:t>
            </a:r>
            <a:endParaRPr lang="fr-FR" dirty="0"/>
          </a:p>
        </p:txBody>
      </p:sp>
    </p:spTree>
    <p:extLst>
      <p:ext uri="{BB962C8B-B14F-4D97-AF65-F5344CB8AC3E}">
        <p14:creationId xmlns:p14="http://schemas.microsoft.com/office/powerpoint/2010/main" val="255025847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sitive sommai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58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F6366-E23C-8741-9031-C71E642477A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D06223A-27B9-984F-9410-B08FED09CA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7515459-7305-B143-AB2A-87614C6BC21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C6FDE34-140D-CC41-B93B-5CF2DBAF3952}"/>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C1F60FBE-C23E-6749-9DDE-0EBE0540CBBF}"/>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115850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4EC5D-E26B-4446-BF55-68DD04713A2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F73EEE-71E0-6B40-9072-7DD0446C3DF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849844-AD2F-364B-9BEA-E5118DA48C47}"/>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9E191A5-7A5B-D34A-8BA9-A4E3BDB12AAA}"/>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252476A6-D634-5148-AA20-C19F53CFD5A3}"/>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270455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7B73AF-602B-284D-86B9-529B5B9915C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58DC457-0603-454C-8523-DFC0CD4376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6744F5B-5AAC-0149-85BC-9BEA337D51C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507BFBCB-7894-454E-85D7-743B96703548}"/>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8A7D2A7F-3EF3-8A49-B66E-4296B4FA1EED}"/>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1675465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FF455-350C-F442-B909-CF29E56D624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13D0A9B-A21B-A743-AF4A-63CF9A7D91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B8283F4-3A0D-B343-B720-1965E2E2E31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41A6619-9CEC-7C4B-80A7-FA67203FBEDD}"/>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6A9A0C18-C3DD-C040-86D1-3339BF99D77B}"/>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31B9FE51-5B9C-A544-9271-6192AA8E4D99}"/>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113626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5A950-5ADC-4F97-A626-D12BAC1EEC88}"/>
              </a:ext>
            </a:extLst>
          </p:cNvPr>
          <p:cNvSpPr>
            <a:spLocks noGrp="1"/>
          </p:cNvSpPr>
          <p:nvPr>
            <p:ph type="title"/>
          </p:nvPr>
        </p:nvSpPr>
        <p:spPr/>
        <p:txBody>
          <a:bodyPr>
            <a:normAutofit/>
          </a:bodyPr>
          <a:lstStyle>
            <a:lvl1pPr>
              <a:defRPr sz="3600">
                <a:solidFill>
                  <a:srgbClr val="31859C"/>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5B76B2-8DB0-4A91-B78D-BF022222D61B}"/>
              </a:ext>
            </a:extLst>
          </p:cNvPr>
          <p:cNvSpPr>
            <a:spLocks noGrp="1"/>
          </p:cNvSpPr>
          <p:nvPr>
            <p:ph idx="1"/>
          </p:nvPr>
        </p:nvSpPr>
        <p:spPr>
          <a:xfrm>
            <a:off x="838200" y="1917289"/>
            <a:ext cx="10515600" cy="425967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DE7A0F99-EB65-43E5-A5DC-83BDD734B00D}"/>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34FD72D8-7EF6-4494-8D34-CA7B6EA30230}"/>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339313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0FFED-1E2F-DA40-B3DE-5B1375D347F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4F3B680-39AD-F744-9867-B1182295A8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4C641D-4DAA-5D4D-A974-9323CD332F9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E9345A-D813-2848-A4D4-1CB84E093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CAF0B45-097E-F44C-928B-7121FCB4B9C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4E454E6-9800-5745-A487-13E4A3954EA2}"/>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FEF153DC-F488-C848-A75E-CB8D8637AB68}"/>
              </a:ext>
            </a:extLst>
          </p:cNvPr>
          <p:cNvSpPr>
            <a:spLocks noGrp="1"/>
          </p:cNvSpPr>
          <p:nvPr>
            <p:ph type="ftr" sz="quarter" idx="11"/>
          </p:nvPr>
        </p:nvSpPr>
        <p:spPr/>
        <p:txBody>
          <a:bodyPr/>
          <a:lstStyle/>
          <a:p>
            <a:r>
              <a:rPr lang="fr-FR"/>
              <a:t>PWF_FMOB_Mars_2025</a:t>
            </a:r>
          </a:p>
        </p:txBody>
      </p:sp>
      <p:sp>
        <p:nvSpPr>
          <p:cNvPr id="9" name="Espace réservé du numéro de diapositive 8">
            <a:extLst>
              <a:ext uri="{FF2B5EF4-FFF2-40B4-BE49-F238E27FC236}">
                <a16:creationId xmlns:a16="http://schemas.microsoft.com/office/drawing/2014/main" id="{74CE8155-0CE5-E94B-9D38-356C42B0B2DC}"/>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3446870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A2A0F-04BF-D64D-AD96-D091DF92FF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019BC2D-D204-4041-AE28-B1DCC52BB945}"/>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7507EE14-8F43-1646-8BF2-5FE3789C45FF}"/>
              </a:ext>
            </a:extLst>
          </p:cNvPr>
          <p:cNvSpPr>
            <a:spLocks noGrp="1"/>
          </p:cNvSpPr>
          <p:nvPr>
            <p:ph type="ftr" sz="quarter" idx="11"/>
          </p:nvPr>
        </p:nvSpPr>
        <p:spPr/>
        <p:txBody>
          <a:bodyPr/>
          <a:lstStyle/>
          <a:p>
            <a:r>
              <a:rPr lang="fr-FR"/>
              <a:t>PWF_FMOB_Mars_2025</a:t>
            </a:r>
          </a:p>
        </p:txBody>
      </p:sp>
      <p:sp>
        <p:nvSpPr>
          <p:cNvPr id="5" name="Espace réservé du numéro de diapositive 4">
            <a:extLst>
              <a:ext uri="{FF2B5EF4-FFF2-40B4-BE49-F238E27FC236}">
                <a16:creationId xmlns:a16="http://schemas.microsoft.com/office/drawing/2014/main" id="{AAA8B7F6-7A08-B344-93B7-37BAB17F2390}"/>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2604135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28A62F-9BA0-3D41-9371-814E0E7EE6C7}"/>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28202971-8B57-FD42-AEEA-A2A120E1D964}"/>
              </a:ext>
            </a:extLst>
          </p:cNvPr>
          <p:cNvSpPr>
            <a:spLocks noGrp="1"/>
          </p:cNvSpPr>
          <p:nvPr>
            <p:ph type="ftr" sz="quarter" idx="11"/>
          </p:nvPr>
        </p:nvSpPr>
        <p:spPr/>
        <p:txBody>
          <a:bodyPr/>
          <a:lstStyle/>
          <a:p>
            <a:r>
              <a:rPr lang="fr-FR"/>
              <a:t>PWF_FMOB_Mars_2025</a:t>
            </a:r>
          </a:p>
        </p:txBody>
      </p:sp>
      <p:sp>
        <p:nvSpPr>
          <p:cNvPr id="4" name="Espace réservé du numéro de diapositive 3">
            <a:extLst>
              <a:ext uri="{FF2B5EF4-FFF2-40B4-BE49-F238E27FC236}">
                <a16:creationId xmlns:a16="http://schemas.microsoft.com/office/drawing/2014/main" id="{76A34C6E-4FC4-3F4B-9FAB-5A06ED5A1FD0}"/>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110507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8296C7-7928-4447-90E1-7E7BA969C2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AD48EEA-91DB-FE4C-8D7D-7B6945A3B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1D27470-E71B-6041-94CD-D92ADA07B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C99E6EE-84DD-B64C-8E96-15DBE28390AD}"/>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E69ABF31-BFC0-B849-896A-C107EAC208D4}"/>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D05AA640-0CA6-334A-BBE6-5CA59C0D973A}"/>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966563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EBA853-939E-1C4F-9047-4F3CBA4594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14649C3-D091-8B44-977E-DE49881E0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3D68F3E-6020-1C49-A5DE-9FC82155F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E2C68F-5B68-FE4D-B6AD-24BA0C2E01B1}"/>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53414D30-B22C-4047-81BE-6E839107CD39}"/>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8E5D04D8-4624-D147-AC80-EFD944AAC0C0}"/>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3482491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29A05-D414-2444-96E1-869C212A470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5F84F0A-12C9-264E-AB5C-BE2F5458AB2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950BE0C-B0DE-9C40-A04E-252604275D6A}"/>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C89D2BD-19F1-1647-99E8-FB6450BC2CCE}"/>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9D8C3CAC-4675-3A47-A430-CFFE3E69D6EA}"/>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151229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8D84F7-A909-C446-BDC8-86DB470DFA9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C452F07-7F29-6B4B-BCE6-CBFA3884650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78BD463-D6D7-C643-B465-BFB820FB794A}"/>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63E812C7-C931-4643-A0BB-996F4066B872}"/>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8FF6F090-C004-2041-89C2-203E512497A7}"/>
              </a:ext>
            </a:extLst>
          </p:cNvPr>
          <p:cNvSpPr>
            <a:spLocks noGrp="1"/>
          </p:cNvSpPr>
          <p:nvPr>
            <p:ph type="sldNum" sz="quarter" idx="12"/>
          </p:nvPr>
        </p:nvSpPr>
        <p:spPr/>
        <p:txBody>
          <a:bodyPr/>
          <a:lstStyle/>
          <a:p>
            <a:fld id="{7259F622-829E-C040-9E0D-7811266D0D08}" type="slidenum">
              <a:rPr lang="fr-FR" smtClean="0"/>
              <a:t>‹N°›</a:t>
            </a:fld>
            <a:endParaRPr lang="fr-FR"/>
          </a:p>
        </p:txBody>
      </p:sp>
    </p:spTree>
    <p:extLst>
      <p:ext uri="{BB962C8B-B14F-4D97-AF65-F5344CB8AC3E}">
        <p14:creationId xmlns:p14="http://schemas.microsoft.com/office/powerpoint/2010/main" val="275978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049D3-50FC-45B7-8464-359BE740B2E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6DF60AC-6873-46AF-889A-3F4F8F6E2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925DAA8-35DD-45CB-8616-69CFB882FDC6}"/>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4EAEC5FE-105E-4852-8CCA-D1E8ECD3A2A7}"/>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2B6E4B71-8F1E-4E7C-8B55-1CE955477B25}"/>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146054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B9239-7438-42DA-8FF2-CD5299A571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BC12125-6423-46C1-9D57-6834581D5FF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0276E54-037E-4B95-88D0-C7B3DF3961A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38B47F-938D-487E-8D9C-29E5909FC7E9}"/>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C0E062E4-ABDD-48B8-8386-3ABC9E1EE814}"/>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DAFA5417-15F0-433B-AF24-23E5B437BF8F}"/>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366445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41AFA6-5F46-4DBC-B4FE-1F932E28D53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CFEFADD-67D3-4C27-94C1-DE9A312CF6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4C57B37-A237-4509-9930-C5543322E65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B043F77-D399-460B-B429-0729CD24D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E5A176F-18FA-4D87-BE9D-3B5FFAD32A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56913EF-9EAA-4090-8751-33CF5F138DA1}"/>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A8505B29-B119-441E-ACD0-169BA8E3E0CC}"/>
              </a:ext>
            </a:extLst>
          </p:cNvPr>
          <p:cNvSpPr>
            <a:spLocks noGrp="1"/>
          </p:cNvSpPr>
          <p:nvPr>
            <p:ph type="ftr" sz="quarter" idx="11"/>
          </p:nvPr>
        </p:nvSpPr>
        <p:spPr/>
        <p:txBody>
          <a:bodyPr/>
          <a:lstStyle/>
          <a:p>
            <a:r>
              <a:rPr lang="fr-FR"/>
              <a:t>PWF_FMOB_Mars_2025</a:t>
            </a:r>
          </a:p>
        </p:txBody>
      </p:sp>
      <p:sp>
        <p:nvSpPr>
          <p:cNvPr id="9" name="Espace réservé du numéro de diapositive 8">
            <a:extLst>
              <a:ext uri="{FF2B5EF4-FFF2-40B4-BE49-F238E27FC236}">
                <a16:creationId xmlns:a16="http://schemas.microsoft.com/office/drawing/2014/main" id="{E1BFB20E-8D1F-49E8-8716-111FD2DF4DE9}"/>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285524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FE51B-F2CE-4219-BF7F-2DD3A41AF3E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1E16223-BB9A-4D1D-9C9E-7B2E91A0DA90}"/>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95A3CA2-CDA5-4058-B3B3-21D10C79A342}"/>
              </a:ext>
            </a:extLst>
          </p:cNvPr>
          <p:cNvSpPr>
            <a:spLocks noGrp="1"/>
          </p:cNvSpPr>
          <p:nvPr>
            <p:ph type="ftr" sz="quarter" idx="11"/>
          </p:nvPr>
        </p:nvSpPr>
        <p:spPr/>
        <p:txBody>
          <a:bodyPr/>
          <a:lstStyle/>
          <a:p>
            <a:r>
              <a:rPr lang="fr-FR"/>
              <a:t>PWF_FMOB_Mars_2025</a:t>
            </a:r>
          </a:p>
        </p:txBody>
      </p:sp>
      <p:sp>
        <p:nvSpPr>
          <p:cNvPr id="5" name="Espace réservé du numéro de diapositive 4">
            <a:extLst>
              <a:ext uri="{FF2B5EF4-FFF2-40B4-BE49-F238E27FC236}">
                <a16:creationId xmlns:a16="http://schemas.microsoft.com/office/drawing/2014/main" id="{282E15EF-1FB1-4893-9F8C-B6B6EA8558E7}"/>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318240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1367801-13DE-4D92-8F0B-BA8CE3CF1571}"/>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CE99AFD1-0CCD-4B45-BB6B-9BDAFB88308E}"/>
              </a:ext>
            </a:extLst>
          </p:cNvPr>
          <p:cNvSpPr>
            <a:spLocks noGrp="1"/>
          </p:cNvSpPr>
          <p:nvPr>
            <p:ph type="ftr" sz="quarter" idx="11"/>
          </p:nvPr>
        </p:nvSpPr>
        <p:spPr/>
        <p:txBody>
          <a:bodyPr/>
          <a:lstStyle/>
          <a:p>
            <a:r>
              <a:rPr lang="fr-FR"/>
              <a:t>PWF_FMOB_Mars_2025</a:t>
            </a:r>
          </a:p>
        </p:txBody>
      </p:sp>
      <p:sp>
        <p:nvSpPr>
          <p:cNvPr id="4" name="Espace réservé du numéro de diapositive 3">
            <a:extLst>
              <a:ext uri="{FF2B5EF4-FFF2-40B4-BE49-F238E27FC236}">
                <a16:creationId xmlns:a16="http://schemas.microsoft.com/office/drawing/2014/main" id="{04F81A6E-5AE3-4E3F-A6E2-911F5E65C341}"/>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226201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3D723-FC05-4572-8D6E-031AB2C225E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8D3BB07-2094-4277-A81C-BCF11416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67257E-F4B9-41C0-87AF-F5836A92C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C6A7CFB-08C3-461C-A7F4-11812A987BFB}"/>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7F0DD618-9921-4937-AF3D-FC19D2555FB8}"/>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B5BB46C5-0641-47E8-96CB-12C64D08F044}"/>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7160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932F7D-1A3A-4919-BA77-76C2EB6CA90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F7ADE1C-2046-454C-8221-90D0FAB75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1DAC153-018F-4D12-9FEF-B6B085AE4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4BDF860-E0F2-46A6-967C-5B7C4649415C}"/>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8663D768-5E40-4AE8-981E-7DE7D973513E}"/>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A6203BBC-8AA4-4E9C-8783-7426DB3299F5}"/>
              </a:ext>
            </a:extLst>
          </p:cNvPr>
          <p:cNvSpPr>
            <a:spLocks noGrp="1"/>
          </p:cNvSpPr>
          <p:nvPr>
            <p:ph type="sldNum" sz="quarter" idx="12"/>
          </p:nvPr>
        </p:nvSpPr>
        <p:spPr/>
        <p:txBody>
          <a:bodyPr/>
          <a:lstStyle/>
          <a:p>
            <a:fld id="{E4D72145-4092-4AE1-9643-D15D8F9894BE}" type="slidenum">
              <a:rPr lang="fr-FR" smtClean="0"/>
              <a:t>‹N°›</a:t>
            </a:fld>
            <a:endParaRPr lang="fr-FR"/>
          </a:p>
        </p:txBody>
      </p:sp>
    </p:spTree>
    <p:extLst>
      <p:ext uri="{BB962C8B-B14F-4D97-AF65-F5344CB8AC3E}">
        <p14:creationId xmlns:p14="http://schemas.microsoft.com/office/powerpoint/2010/main" val="3668445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AB8ECBA-A613-47D0-9180-1A0B360BE142}"/>
              </a:ext>
            </a:extLst>
          </p:cNvPr>
          <p:cNvSpPr>
            <a:spLocks noGrp="1"/>
          </p:cNvSpPr>
          <p:nvPr>
            <p:ph type="title"/>
          </p:nvPr>
        </p:nvSpPr>
        <p:spPr>
          <a:xfrm>
            <a:off x="838200" y="365126"/>
            <a:ext cx="10515600" cy="10366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6FDCD93D-A572-4CE1-8B3B-CEF0D637A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3048F9C-FC1A-4B52-9610-FAAE085479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0EC630E0-9000-4B2C-8F74-F610F69028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PWF_FMOB_Mars_2025</a:t>
            </a:r>
          </a:p>
        </p:txBody>
      </p:sp>
      <p:sp>
        <p:nvSpPr>
          <p:cNvPr id="6" name="Espace réservé du numéro de diapositive 5">
            <a:extLst>
              <a:ext uri="{FF2B5EF4-FFF2-40B4-BE49-F238E27FC236}">
                <a16:creationId xmlns:a16="http://schemas.microsoft.com/office/drawing/2014/main" id="{3FD7289E-9ECD-4B8B-96A5-5B5D0AC00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72145-4092-4AE1-9643-D15D8F9894BE}" type="slidenum">
              <a:rPr lang="fr-FR" smtClean="0"/>
              <a:t>‹N°›</a:t>
            </a:fld>
            <a:endParaRPr lang="fr-FR"/>
          </a:p>
        </p:txBody>
      </p:sp>
      <p:pic>
        <p:nvPicPr>
          <p:cNvPr id="7" name="Image 6">
            <a:extLst>
              <a:ext uri="{FF2B5EF4-FFF2-40B4-BE49-F238E27FC236}">
                <a16:creationId xmlns:a16="http://schemas.microsoft.com/office/drawing/2014/main" id="{660F18D6-9088-488F-80EA-79FFF36E8E6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210270" y="113402"/>
            <a:ext cx="834887" cy="1135269"/>
          </a:xfrm>
          <a:prstGeom prst="rect">
            <a:avLst/>
          </a:prstGeom>
        </p:spPr>
      </p:pic>
      <p:cxnSp>
        <p:nvCxnSpPr>
          <p:cNvPr id="8" name="Connecteur droit 7">
            <a:extLst>
              <a:ext uri="{FF2B5EF4-FFF2-40B4-BE49-F238E27FC236}">
                <a16:creationId xmlns:a16="http://schemas.microsoft.com/office/drawing/2014/main" id="{8DB4CD5C-54E9-4AE3-86FC-021AA490ABBB}"/>
              </a:ext>
            </a:extLst>
          </p:cNvPr>
          <p:cNvCxnSpPr/>
          <p:nvPr userDrawn="1"/>
        </p:nvCxnSpPr>
        <p:spPr>
          <a:xfrm>
            <a:off x="0" y="1480395"/>
            <a:ext cx="10336696" cy="0"/>
          </a:xfrm>
          <a:prstGeom prst="line">
            <a:avLst/>
          </a:prstGeom>
          <a:ln w="28575">
            <a:solidFill>
              <a:srgbClr val="F1C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788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6" r:id="rId15"/>
  </p:sldLayoutIdLst>
  <p:hf hdr="0" dt="0"/>
  <p:txStyles>
    <p:titleStyle>
      <a:lvl1pPr algn="l" defTabSz="914400" rtl="0" eaLnBrk="1" latinLnBrk="0" hangingPunct="1">
        <a:lnSpc>
          <a:spcPct val="90000"/>
        </a:lnSpc>
        <a:spcBef>
          <a:spcPct val="0"/>
        </a:spcBef>
        <a:buNone/>
        <a:defRPr sz="4400" kern="1200">
          <a:solidFill>
            <a:srgbClr val="31859C"/>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31859C"/>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1CB0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1CB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1CB0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1CB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4590A7B-D17E-AE48-884A-EF6462DA4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184F16D-F88C-B74D-8EB7-1B4C8F414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69C0A2-EB5D-F148-8B80-052138D30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D931AD39-ECF9-824E-8C16-130C65CE96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PWF_FMOB_Mars_2025</a:t>
            </a:r>
          </a:p>
        </p:txBody>
      </p:sp>
      <p:sp>
        <p:nvSpPr>
          <p:cNvPr id="6" name="Espace réservé du numéro de diapositive 5">
            <a:extLst>
              <a:ext uri="{FF2B5EF4-FFF2-40B4-BE49-F238E27FC236}">
                <a16:creationId xmlns:a16="http://schemas.microsoft.com/office/drawing/2014/main" id="{9C7AD914-726F-C24E-A51A-5A5AAC086C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9F622-829E-C040-9E0D-7811266D0D08}" type="slidenum">
              <a:rPr lang="fr-FR" smtClean="0"/>
              <a:t>‹N°›</a:t>
            </a:fld>
            <a:endParaRPr lang="fr-FR"/>
          </a:p>
        </p:txBody>
      </p:sp>
    </p:spTree>
    <p:extLst>
      <p:ext uri="{BB962C8B-B14F-4D97-AF65-F5344CB8AC3E}">
        <p14:creationId xmlns:p14="http://schemas.microsoft.com/office/powerpoint/2010/main" val="269076861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ipwso.org/" TargetMode="External"/><Relationship Id="rId4" Type="http://schemas.openxmlformats.org/officeDocument/2006/relationships/image" Target="../media/image3.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chu-toulouse.fr/-centre-de-reference-du-syndrome-de-prader-willi" TargetMode="External"/><Relationship Id="rId3" Type="http://schemas.openxmlformats.org/officeDocument/2006/relationships/hyperlink" Target="https://www.has-sant&#233;.fr/jcms/p_3291625/fr/syndrome-prader-willi" TargetMode="External"/><Relationship Id="rId7" Type="http://schemas.openxmlformats.org/officeDocument/2006/relationships/hyperlink" Target="https://www.prader-willi.fr/wp-content/uploads/Donn&#233;es_m&#233;dicales_SPW_PWFCR.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numerique.defiscience.fr/formation-le-syndrome-de-prader-willi/" TargetMode="External"/><Relationship Id="rId11" Type="http://schemas.openxmlformats.org/officeDocument/2006/relationships/image" Target="../media/image15.png"/><Relationship Id="rId5" Type="http://schemas.openxmlformats.org/officeDocument/2006/relationships/hyperlink" Target="http://guide-prader-willi.fr/" TargetMode="External"/><Relationship Id="rId10" Type="http://schemas.openxmlformats.org/officeDocument/2006/relationships/image" Target="../media/image14.png"/><Relationship Id="rId4" Type="http://schemas.openxmlformats.org/officeDocument/2006/relationships/hyperlink" Target="https://ipwso.org/pws-information/information-for-professional-caregivers/" TargetMode="Externa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cjeYX3Rh-eg&amp;t=1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a:xfrm>
            <a:off x="277586" y="245327"/>
            <a:ext cx="11304814" cy="1187342"/>
          </a:xfrm>
        </p:spPr>
        <p:txBody>
          <a:bodyPr>
            <a:noAutofit/>
          </a:bodyPr>
          <a:lstStyle/>
          <a:p>
            <a:r>
              <a:rPr lang="fr-FR" sz="3200" dirty="0">
                <a:solidFill>
                  <a:schemeClr val="tx1"/>
                </a:solidFill>
                <a:latin typeface="Century Gothic" panose="020B0502020202020204" pitchFamily="34" charset="0"/>
              </a:rPr>
              <a:t>Le syndrome de Prader-</a:t>
            </a:r>
            <a:r>
              <a:rPr lang="fr-FR" sz="3200" dirty="0" err="1">
                <a:solidFill>
                  <a:schemeClr val="tx1"/>
                </a:solidFill>
                <a:latin typeface="Century Gothic" panose="020B0502020202020204" pitchFamily="34" charset="0"/>
              </a:rPr>
              <a:t>Willi</a:t>
            </a:r>
            <a:r>
              <a:rPr lang="fr-FR" sz="3200" dirty="0">
                <a:solidFill>
                  <a:schemeClr val="tx1"/>
                </a:solidFill>
                <a:latin typeface="Century Gothic" panose="020B0502020202020204" pitchFamily="34" charset="0"/>
              </a:rPr>
              <a:t>, maladie rare </a:t>
            </a:r>
            <a:br>
              <a:rPr lang="fr-FR" sz="3200" dirty="0">
                <a:solidFill>
                  <a:schemeClr val="tx1"/>
                </a:solidFill>
                <a:latin typeface="Century Gothic" panose="020B0502020202020204" pitchFamily="34" charset="0"/>
              </a:rPr>
            </a:br>
            <a:r>
              <a:rPr lang="fr-FR" sz="3200" dirty="0">
                <a:solidFill>
                  <a:schemeClr val="tx1"/>
                </a:solidFill>
                <a:latin typeface="Century Gothic" panose="020B0502020202020204" pitchFamily="34" charset="0"/>
              </a:rPr>
              <a:t>engendrant des TND et </a:t>
            </a:r>
            <a:r>
              <a:rPr lang="fr-FR" sz="3200">
                <a:solidFill>
                  <a:schemeClr val="tx1"/>
                </a:solidFill>
                <a:latin typeface="Century Gothic" panose="020B0502020202020204" pitchFamily="34" charset="0"/>
              </a:rPr>
              <a:t>des handicaps</a:t>
            </a:r>
            <a:br>
              <a:rPr lang="fr-FR" sz="3200">
                <a:solidFill>
                  <a:schemeClr val="tx1"/>
                </a:solidFill>
                <a:latin typeface="Century Gothic" panose="020B0502020202020204" pitchFamily="34" charset="0"/>
              </a:rPr>
            </a:br>
            <a:r>
              <a:rPr lang="fr-FR" sz="3200">
                <a:solidFill>
                  <a:schemeClr val="tx1"/>
                </a:solidFill>
                <a:latin typeface="Century Gothic" panose="020B0502020202020204" pitchFamily="34" charset="0"/>
              </a:rPr>
              <a:t>Comprendre </a:t>
            </a:r>
            <a:r>
              <a:rPr lang="fr-FR" sz="3200" dirty="0">
                <a:solidFill>
                  <a:schemeClr val="tx1"/>
                </a:solidFill>
                <a:latin typeface="Century Gothic" panose="020B0502020202020204" pitchFamily="34" charset="0"/>
              </a:rPr>
              <a:t>pour mieux accompagner</a:t>
            </a:r>
          </a:p>
        </p:txBody>
      </p:sp>
      <p:pic>
        <p:nvPicPr>
          <p:cNvPr id="10" name="Picture 4" descr="Logo_PWF_2008">
            <a:extLst>
              <a:ext uri="{FF2B5EF4-FFF2-40B4-BE49-F238E27FC236}">
                <a16:creationId xmlns:a16="http://schemas.microsoft.com/office/drawing/2014/main" id="{3839C317-67DE-3442-9FED-B049D30313D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854806" y="2256501"/>
            <a:ext cx="11684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a:extLst>
              <a:ext uri="{FF2B5EF4-FFF2-40B4-BE49-F238E27FC236}">
                <a16:creationId xmlns:a16="http://schemas.microsoft.com/office/drawing/2014/main" id="{71C184D8-17DC-7240-8026-AE3E12D9BD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14938" y="2442197"/>
            <a:ext cx="2023311" cy="1026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a:extLst>
              <a:ext uri="{FF2B5EF4-FFF2-40B4-BE49-F238E27FC236}">
                <a16:creationId xmlns:a16="http://schemas.microsoft.com/office/drawing/2014/main" id="{A9C33187-E4CB-A24B-B37F-451730A0AD2C}"/>
              </a:ext>
            </a:extLst>
          </p:cNvPr>
          <p:cNvSpPr/>
          <p:nvPr/>
        </p:nvSpPr>
        <p:spPr>
          <a:xfrm>
            <a:off x="620593" y="6104451"/>
            <a:ext cx="4019926" cy="584775"/>
          </a:xfrm>
          <a:prstGeom prst="rect">
            <a:avLst/>
          </a:prstGeom>
        </p:spPr>
        <p:txBody>
          <a:bodyPr wrap="square">
            <a:spAutoFit/>
          </a:bodyPr>
          <a:lstStyle/>
          <a:p>
            <a:r>
              <a:rPr lang="fr-FR" sz="1600" i="1" dirty="0">
                <a:solidFill>
                  <a:srgbClr val="00B0F0"/>
                </a:solidFill>
                <a:latin typeface="Comic Sans MS"/>
                <a:cs typeface="Comic Sans MS"/>
              </a:rPr>
              <a:t> </a:t>
            </a:r>
            <a:r>
              <a:rPr lang="fr-FR" sz="1600" i="1" dirty="0">
                <a:cs typeface="Comic Sans MS"/>
              </a:rPr>
              <a:t>Marie-Odile &amp; François Besnier </a:t>
            </a:r>
            <a:r>
              <a:rPr lang="fr-FR" sz="1600" i="1" dirty="0">
                <a:solidFill>
                  <a:srgbClr val="048B9A"/>
                </a:solidFill>
                <a:cs typeface="Comic Sans MS"/>
              </a:rPr>
              <a:t> </a:t>
            </a:r>
          </a:p>
          <a:p>
            <a:r>
              <a:rPr lang="fr-FR" sz="1600" i="1" dirty="0" err="1">
                <a:solidFill>
                  <a:srgbClr val="0070C0"/>
                </a:solidFill>
                <a:cs typeface="Comic Sans MS"/>
              </a:rPr>
              <a:t>fmo.besnier@wanadoo.fr</a:t>
            </a:r>
            <a:endParaRPr lang="fr-FR" sz="1600" dirty="0">
              <a:solidFill>
                <a:srgbClr val="0070C0"/>
              </a:solidFill>
            </a:endParaRPr>
          </a:p>
        </p:txBody>
      </p:sp>
      <p:sp>
        <p:nvSpPr>
          <p:cNvPr id="7" name="Rectangle 6">
            <a:extLst>
              <a:ext uri="{FF2B5EF4-FFF2-40B4-BE49-F238E27FC236}">
                <a16:creationId xmlns:a16="http://schemas.microsoft.com/office/drawing/2014/main" id="{DB7A35A1-B58E-0344-92A9-6477E25A9E17}"/>
              </a:ext>
            </a:extLst>
          </p:cNvPr>
          <p:cNvSpPr/>
          <p:nvPr/>
        </p:nvSpPr>
        <p:spPr>
          <a:xfrm>
            <a:off x="1339511" y="3803508"/>
            <a:ext cx="2023311" cy="369332"/>
          </a:xfrm>
          <a:prstGeom prst="rect">
            <a:avLst/>
          </a:prstGeom>
        </p:spPr>
        <p:txBody>
          <a:bodyPr wrap="none">
            <a:spAutoFit/>
          </a:bodyPr>
          <a:lstStyle/>
          <a:p>
            <a:pPr>
              <a:defRPr/>
            </a:pPr>
            <a:r>
              <a:rPr lang="fr-FR" u="sng" kern="0" dirty="0" err="1">
                <a:solidFill>
                  <a:srgbClr val="0070C0"/>
                </a:solidFill>
                <a:ea typeface="ＭＳ Ｐゴシック" charset="0"/>
                <a:cs typeface="ＭＳ Ｐゴシック" charset="0"/>
              </a:rPr>
              <a:t>www.prader-willi.fr</a:t>
            </a:r>
            <a:endParaRPr lang="fr-FR" u="sng" kern="0" dirty="0">
              <a:solidFill>
                <a:srgbClr val="0070C0"/>
              </a:solidFill>
              <a:ea typeface="ＭＳ Ｐゴシック" charset="0"/>
              <a:cs typeface="ＭＳ Ｐゴシック" charset="0"/>
            </a:endParaRPr>
          </a:p>
        </p:txBody>
      </p:sp>
      <p:sp>
        <p:nvSpPr>
          <p:cNvPr id="8" name="ZoneTexte 7">
            <a:extLst>
              <a:ext uri="{FF2B5EF4-FFF2-40B4-BE49-F238E27FC236}">
                <a16:creationId xmlns:a16="http://schemas.microsoft.com/office/drawing/2014/main" id="{2C9D6240-6AAB-F146-BF00-77649643E7F3}"/>
              </a:ext>
            </a:extLst>
          </p:cNvPr>
          <p:cNvSpPr txBox="1"/>
          <p:nvPr/>
        </p:nvSpPr>
        <p:spPr>
          <a:xfrm>
            <a:off x="4640519" y="3803508"/>
            <a:ext cx="3138249" cy="646331"/>
          </a:xfrm>
          <a:prstGeom prst="rect">
            <a:avLst/>
          </a:prstGeom>
          <a:noFill/>
        </p:spPr>
        <p:txBody>
          <a:bodyPr wrap="square" rtlCol="0">
            <a:spAutoFit/>
          </a:bodyPr>
          <a:lstStyle/>
          <a:p>
            <a:r>
              <a:rPr lang="fr-FR" u="sng" kern="0" dirty="0" err="1">
                <a:solidFill>
                  <a:srgbClr val="0070C0"/>
                </a:solidFill>
                <a:ea typeface="ＭＳ Ｐゴシック" charset="0"/>
                <a:cs typeface="ＭＳ Ｐゴシック" charset="0"/>
              </a:rPr>
              <a:t>www.chu-toulouse.fr</a:t>
            </a:r>
            <a:endParaRPr lang="fr-FR" u="sng" dirty="0">
              <a:solidFill>
                <a:srgbClr val="0070C0"/>
              </a:solidFill>
            </a:endParaRPr>
          </a:p>
          <a:p>
            <a:endParaRPr lang="fr-FR" dirty="0"/>
          </a:p>
        </p:txBody>
      </p:sp>
      <p:sp>
        <p:nvSpPr>
          <p:cNvPr id="17" name="ZoneTexte 16">
            <a:extLst>
              <a:ext uri="{FF2B5EF4-FFF2-40B4-BE49-F238E27FC236}">
                <a16:creationId xmlns:a16="http://schemas.microsoft.com/office/drawing/2014/main" id="{C6155321-3D45-1B4C-A0C5-700F01FC58B1}"/>
              </a:ext>
            </a:extLst>
          </p:cNvPr>
          <p:cNvSpPr txBox="1"/>
          <p:nvPr/>
        </p:nvSpPr>
        <p:spPr>
          <a:xfrm>
            <a:off x="9088582" y="5380722"/>
            <a:ext cx="1931984" cy="369332"/>
          </a:xfrm>
          <a:prstGeom prst="rect">
            <a:avLst/>
          </a:prstGeom>
          <a:noFill/>
        </p:spPr>
        <p:txBody>
          <a:bodyPr wrap="square" rtlCol="0">
            <a:spAutoFit/>
          </a:bodyPr>
          <a:lstStyle/>
          <a:p>
            <a:r>
              <a:rPr lang="fr-FR" u="sng" dirty="0" err="1">
                <a:solidFill>
                  <a:srgbClr val="0070C0"/>
                </a:solidFill>
              </a:rPr>
              <a:t>www.erhr.fr</a:t>
            </a:r>
            <a:endParaRPr lang="fr-FR" u="sng" dirty="0">
              <a:solidFill>
                <a:srgbClr val="0070C0"/>
              </a:solidFill>
            </a:endParaRPr>
          </a:p>
        </p:txBody>
      </p:sp>
      <p:sp>
        <p:nvSpPr>
          <p:cNvPr id="3" name="Espace réservé du pied de page 2">
            <a:extLst>
              <a:ext uri="{FF2B5EF4-FFF2-40B4-BE49-F238E27FC236}">
                <a16:creationId xmlns:a16="http://schemas.microsoft.com/office/drawing/2014/main" id="{8A5E0CAF-52FC-D14E-A73F-9CACFA894BB9}"/>
              </a:ext>
            </a:extLst>
          </p:cNvPr>
          <p:cNvSpPr>
            <a:spLocks noGrp="1"/>
          </p:cNvSpPr>
          <p:nvPr>
            <p:ph type="ftr" sz="quarter" idx="11"/>
          </p:nvPr>
        </p:nvSpPr>
        <p:spPr/>
        <p:txBody>
          <a:bodyPr/>
          <a:lstStyle/>
          <a:p>
            <a:r>
              <a:rPr lang="fr-FR"/>
              <a:t>PWF_FMOB_Mars_2025</a:t>
            </a:r>
            <a:endParaRPr lang="fr-FR" dirty="0"/>
          </a:p>
        </p:txBody>
      </p:sp>
      <p:sp>
        <p:nvSpPr>
          <p:cNvPr id="4" name="Rectangle 3">
            <a:extLst>
              <a:ext uri="{FF2B5EF4-FFF2-40B4-BE49-F238E27FC236}">
                <a16:creationId xmlns:a16="http://schemas.microsoft.com/office/drawing/2014/main" id="{105E99EB-233C-E84C-B6A4-7290CA2890EC}"/>
              </a:ext>
            </a:extLst>
          </p:cNvPr>
          <p:cNvSpPr/>
          <p:nvPr/>
        </p:nvSpPr>
        <p:spPr>
          <a:xfrm>
            <a:off x="620594" y="5343366"/>
            <a:ext cx="2106328" cy="646331"/>
          </a:xfrm>
          <a:prstGeom prst="rect">
            <a:avLst/>
          </a:prstGeom>
        </p:spPr>
        <p:txBody>
          <a:bodyPr wrap="square">
            <a:spAutoFit/>
          </a:bodyPr>
          <a:lstStyle/>
          <a:p>
            <a:r>
              <a:rPr lang="fr-FR" dirty="0">
                <a:hlinkClick r:id="rId5"/>
              </a:rPr>
              <a:t>https://ipwso.org/</a:t>
            </a:r>
            <a:endParaRPr lang="fr-FR" dirty="0"/>
          </a:p>
          <a:p>
            <a:endParaRPr lang="fr-FR" dirty="0"/>
          </a:p>
        </p:txBody>
      </p:sp>
      <p:pic>
        <p:nvPicPr>
          <p:cNvPr id="18" name="Image 17" descr="Une image contenant texte&#10;&#10;Description générée automatiquement">
            <a:extLst>
              <a:ext uri="{FF2B5EF4-FFF2-40B4-BE49-F238E27FC236}">
                <a16:creationId xmlns:a16="http://schemas.microsoft.com/office/drawing/2014/main" id="{30C74829-622F-9E40-8C4E-0672FAEAB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917" y="4542957"/>
            <a:ext cx="1440160" cy="664689"/>
          </a:xfrm>
          <a:prstGeom prst="rect">
            <a:avLst/>
          </a:prstGeom>
        </p:spPr>
      </p:pic>
      <p:pic>
        <p:nvPicPr>
          <p:cNvPr id="19" name="Image 18" descr="Logo Membre.png">
            <a:extLst>
              <a:ext uri="{FF2B5EF4-FFF2-40B4-BE49-F238E27FC236}">
                <a16:creationId xmlns:a16="http://schemas.microsoft.com/office/drawing/2014/main" id="{E16CA97C-50EB-0D44-B21E-D45FF70F14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0123" y="4696070"/>
            <a:ext cx="1728192" cy="511085"/>
          </a:xfrm>
          <a:prstGeom prst="rect">
            <a:avLst/>
          </a:prstGeom>
        </p:spPr>
      </p:pic>
      <p:sp>
        <p:nvSpPr>
          <p:cNvPr id="9" name="ZoneTexte 8">
            <a:extLst>
              <a:ext uri="{FF2B5EF4-FFF2-40B4-BE49-F238E27FC236}">
                <a16:creationId xmlns:a16="http://schemas.microsoft.com/office/drawing/2014/main" id="{1512BDD6-735C-F547-ACEF-05AD7CD0E569}"/>
              </a:ext>
            </a:extLst>
          </p:cNvPr>
          <p:cNvSpPr txBox="1"/>
          <p:nvPr/>
        </p:nvSpPr>
        <p:spPr>
          <a:xfrm>
            <a:off x="4670123" y="5366250"/>
            <a:ext cx="4176667" cy="369332"/>
          </a:xfrm>
          <a:prstGeom prst="rect">
            <a:avLst/>
          </a:prstGeom>
          <a:noFill/>
        </p:spPr>
        <p:txBody>
          <a:bodyPr wrap="square" rtlCol="0">
            <a:spAutoFit/>
          </a:bodyPr>
          <a:lstStyle/>
          <a:p>
            <a:r>
              <a:rPr lang="fr-FR" u="sng" kern="0" dirty="0" err="1">
                <a:solidFill>
                  <a:srgbClr val="0070C0"/>
                </a:solidFill>
                <a:ea typeface="ＭＳ Ｐゴシック" charset="0"/>
                <a:cs typeface="ＭＳ Ｐゴシック" charset="0"/>
              </a:rPr>
              <a:t>www.alliance</a:t>
            </a:r>
            <a:r>
              <a:rPr lang="fr-FR" u="sng" kern="0" dirty="0">
                <a:solidFill>
                  <a:srgbClr val="0070C0"/>
                </a:solidFill>
                <a:ea typeface="ＭＳ Ｐゴシック" charset="0"/>
                <a:cs typeface="ＭＳ Ｐゴシック" charset="0"/>
              </a:rPr>
              <a:t>-maladies-</a:t>
            </a:r>
            <a:r>
              <a:rPr lang="fr-FR" u="sng" kern="0" dirty="0" err="1">
                <a:solidFill>
                  <a:srgbClr val="0070C0"/>
                </a:solidFill>
                <a:ea typeface="ＭＳ Ｐゴシック" charset="0"/>
                <a:cs typeface="ＭＳ Ｐゴシック" charset="0"/>
              </a:rPr>
              <a:t>rares.org</a:t>
            </a:r>
            <a:endParaRPr lang="fr-FR" dirty="0"/>
          </a:p>
        </p:txBody>
      </p:sp>
      <p:pic>
        <p:nvPicPr>
          <p:cNvPr id="5" name="Image 4" descr="Une image contenant texte&#10;&#10;Description générée automatiquement">
            <a:extLst>
              <a:ext uri="{FF2B5EF4-FFF2-40B4-BE49-F238E27FC236}">
                <a16:creationId xmlns:a16="http://schemas.microsoft.com/office/drawing/2014/main" id="{FAA0410F-8A7A-1B66-3E82-BC12EE1BF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6207" y="4561315"/>
            <a:ext cx="2881324" cy="664689"/>
          </a:xfrm>
          <a:prstGeom prst="rect">
            <a:avLst/>
          </a:prstGeom>
        </p:spPr>
      </p:pic>
      <p:sp>
        <p:nvSpPr>
          <p:cNvPr id="14" name="ZoneTexte 13">
            <a:extLst>
              <a:ext uri="{FF2B5EF4-FFF2-40B4-BE49-F238E27FC236}">
                <a16:creationId xmlns:a16="http://schemas.microsoft.com/office/drawing/2014/main" id="{7297BED5-9591-BF6C-19D0-5979F12B6692}"/>
              </a:ext>
            </a:extLst>
          </p:cNvPr>
          <p:cNvSpPr txBox="1"/>
          <p:nvPr/>
        </p:nvSpPr>
        <p:spPr>
          <a:xfrm>
            <a:off x="9481894" y="4992712"/>
            <a:ext cx="2285639" cy="214934"/>
          </a:xfrm>
          <a:prstGeom prst="rect">
            <a:avLst/>
          </a:prstGeom>
          <a:noFill/>
          <a:ln>
            <a:solidFill>
              <a:schemeClr val="bg1"/>
            </a:solidFill>
          </a:ln>
        </p:spPr>
        <p:txBody>
          <a:bodyPr wrap="square" rtlCol="0">
            <a:spAutoFit/>
          </a:bodyPr>
          <a:lstStyle/>
          <a:p>
            <a:endParaRPr lang="fr-FR" dirty="0"/>
          </a:p>
        </p:txBody>
      </p:sp>
      <p:sp>
        <p:nvSpPr>
          <p:cNvPr id="15" name="Rectangle 14">
            <a:extLst>
              <a:ext uri="{FF2B5EF4-FFF2-40B4-BE49-F238E27FC236}">
                <a16:creationId xmlns:a16="http://schemas.microsoft.com/office/drawing/2014/main" id="{3B5AFEE7-4F9E-8E6F-A56E-55618239A374}"/>
              </a:ext>
            </a:extLst>
          </p:cNvPr>
          <p:cNvSpPr/>
          <p:nvPr/>
        </p:nvSpPr>
        <p:spPr>
          <a:xfrm>
            <a:off x="9481893" y="4992713"/>
            <a:ext cx="2285638" cy="35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9F727C06-5B76-E96B-87F4-F0C5F37DD84C}"/>
              </a:ext>
            </a:extLst>
          </p:cNvPr>
          <p:cNvSpPr txBox="1"/>
          <p:nvPr/>
        </p:nvSpPr>
        <p:spPr>
          <a:xfrm>
            <a:off x="7994073" y="3803508"/>
            <a:ext cx="2532352" cy="646331"/>
          </a:xfrm>
          <a:prstGeom prst="rect">
            <a:avLst/>
          </a:prstGeom>
          <a:noFill/>
        </p:spPr>
        <p:txBody>
          <a:bodyPr wrap="square" rtlCol="0">
            <a:spAutoFit/>
          </a:bodyPr>
          <a:lstStyle/>
          <a:p>
            <a:r>
              <a:rPr lang="fr-FR" u="sng" dirty="0" err="1">
                <a:solidFill>
                  <a:srgbClr val="0070C0"/>
                </a:solidFill>
              </a:rPr>
              <a:t>www.defiscience.fr</a:t>
            </a:r>
            <a:endParaRPr lang="fr-FR" u="sng" dirty="0">
              <a:solidFill>
                <a:srgbClr val="0070C0"/>
              </a:solidFill>
            </a:endParaRPr>
          </a:p>
          <a:p>
            <a:endParaRPr lang="fr-FR" dirty="0"/>
          </a:p>
        </p:txBody>
      </p:sp>
      <p:sp>
        <p:nvSpPr>
          <p:cNvPr id="23" name="ZoneTexte 22">
            <a:extLst>
              <a:ext uri="{FF2B5EF4-FFF2-40B4-BE49-F238E27FC236}">
                <a16:creationId xmlns:a16="http://schemas.microsoft.com/office/drawing/2014/main" id="{EDE39D88-1BB1-27D4-AB33-0D6CB462C9C4}"/>
              </a:ext>
            </a:extLst>
          </p:cNvPr>
          <p:cNvSpPr txBox="1"/>
          <p:nvPr/>
        </p:nvSpPr>
        <p:spPr>
          <a:xfrm>
            <a:off x="3657600" y="2770909"/>
            <a:ext cx="375809" cy="369332"/>
          </a:xfrm>
          <a:prstGeom prst="rect">
            <a:avLst/>
          </a:prstGeom>
          <a:noFill/>
        </p:spPr>
        <p:txBody>
          <a:bodyPr wrap="none" rtlCol="0">
            <a:spAutoFit/>
          </a:bodyPr>
          <a:lstStyle/>
          <a:p>
            <a:r>
              <a:rPr lang="fr-FR" dirty="0"/>
              <a:t>et</a:t>
            </a:r>
          </a:p>
        </p:txBody>
      </p:sp>
      <p:sp>
        <p:nvSpPr>
          <p:cNvPr id="24" name="ZoneTexte 23">
            <a:extLst>
              <a:ext uri="{FF2B5EF4-FFF2-40B4-BE49-F238E27FC236}">
                <a16:creationId xmlns:a16="http://schemas.microsoft.com/office/drawing/2014/main" id="{DAB3BDDF-C9A6-C0F5-1DE1-3CC137A603BC}"/>
              </a:ext>
            </a:extLst>
          </p:cNvPr>
          <p:cNvSpPr txBox="1"/>
          <p:nvPr/>
        </p:nvSpPr>
        <p:spPr>
          <a:xfrm>
            <a:off x="6996545" y="2840182"/>
            <a:ext cx="428707" cy="369332"/>
          </a:xfrm>
          <a:prstGeom prst="rect">
            <a:avLst/>
          </a:prstGeom>
          <a:noFill/>
        </p:spPr>
        <p:txBody>
          <a:bodyPr wrap="none" rtlCol="0">
            <a:spAutoFit/>
          </a:bodyPr>
          <a:lstStyle/>
          <a:p>
            <a:r>
              <a:rPr lang="fr-FR" dirty="0"/>
              <a:t>et </a:t>
            </a:r>
          </a:p>
        </p:txBody>
      </p:sp>
      <p:sp>
        <p:nvSpPr>
          <p:cNvPr id="11" name="Espace réservé du numéro de diapositive 10">
            <a:extLst>
              <a:ext uri="{FF2B5EF4-FFF2-40B4-BE49-F238E27FC236}">
                <a16:creationId xmlns:a16="http://schemas.microsoft.com/office/drawing/2014/main" id="{5136D548-4422-E4FD-83BE-5A11B337C35F}"/>
              </a:ext>
            </a:extLst>
          </p:cNvPr>
          <p:cNvSpPr>
            <a:spLocks noGrp="1"/>
          </p:cNvSpPr>
          <p:nvPr>
            <p:ph type="sldNum" sz="quarter" idx="12"/>
          </p:nvPr>
        </p:nvSpPr>
        <p:spPr/>
        <p:txBody>
          <a:bodyPr/>
          <a:lstStyle/>
          <a:p>
            <a:fld id="{E4D72145-4092-4AE1-9643-D15D8F9894BE}" type="slidenum">
              <a:rPr lang="fr-FR" smtClean="0"/>
              <a:t>1</a:t>
            </a:fld>
            <a:endParaRPr lang="fr-FR" dirty="0"/>
          </a:p>
        </p:txBody>
      </p:sp>
      <p:pic>
        <p:nvPicPr>
          <p:cNvPr id="16" name="Image 15">
            <a:extLst>
              <a:ext uri="{FF2B5EF4-FFF2-40B4-BE49-F238E27FC236}">
                <a16:creationId xmlns:a16="http://schemas.microsoft.com/office/drawing/2014/main" id="{CEF19B5F-0FE6-E5BB-5666-8E634B8171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7497" y="2093177"/>
            <a:ext cx="1360327" cy="1655763"/>
          </a:xfrm>
          <a:prstGeom prst="rect">
            <a:avLst/>
          </a:prstGeom>
        </p:spPr>
      </p:pic>
      <p:sp>
        <p:nvSpPr>
          <p:cNvPr id="25" name="ZoneTexte 24">
            <a:extLst>
              <a:ext uri="{FF2B5EF4-FFF2-40B4-BE49-F238E27FC236}">
                <a16:creationId xmlns:a16="http://schemas.microsoft.com/office/drawing/2014/main" id="{D77B39F6-1FF9-8844-854C-52B24A918B87}"/>
              </a:ext>
            </a:extLst>
          </p:cNvPr>
          <p:cNvSpPr txBox="1"/>
          <p:nvPr/>
        </p:nvSpPr>
        <p:spPr>
          <a:xfrm>
            <a:off x="9334500" y="6076951"/>
            <a:ext cx="1686066" cy="307777"/>
          </a:xfrm>
          <a:prstGeom prst="rect">
            <a:avLst/>
          </a:prstGeom>
          <a:noFill/>
        </p:spPr>
        <p:txBody>
          <a:bodyPr wrap="square" rtlCol="0">
            <a:spAutoFit/>
          </a:bodyPr>
          <a:lstStyle/>
          <a:p>
            <a:r>
              <a:rPr lang="fr-FR" sz="1400" b="1" dirty="0"/>
              <a:t>DOC_PWF_N°5</a:t>
            </a:r>
          </a:p>
        </p:txBody>
      </p:sp>
    </p:spTree>
    <p:extLst>
      <p:ext uri="{BB962C8B-B14F-4D97-AF65-F5344CB8AC3E}">
        <p14:creationId xmlns:p14="http://schemas.microsoft.com/office/powerpoint/2010/main" val="57014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re 1"/>
          <p:cNvSpPr>
            <a:spLocks noGrp="1"/>
          </p:cNvSpPr>
          <p:nvPr>
            <p:ph type="title"/>
          </p:nvPr>
        </p:nvSpPr>
        <p:spPr>
          <a:xfrm>
            <a:off x="554182" y="235527"/>
            <a:ext cx="10799618" cy="1166211"/>
          </a:xfrm>
        </p:spPr>
        <p:txBody>
          <a:bodyPr>
            <a:normAutofit/>
          </a:bodyPr>
          <a:lstStyle/>
          <a:p>
            <a:r>
              <a:rPr lang="fr-FR" sz="4000" dirty="0">
                <a:solidFill>
                  <a:schemeClr val="tx1"/>
                </a:solidFill>
                <a:latin typeface="Century Gothic" panose="020B0502020202020204" pitchFamily="34" charset="0"/>
                <a:ea typeface="ＭＳ Ｐゴシック" charset="0"/>
                <a:cs typeface="ＭＳ Ｐゴシック" charset="0"/>
              </a:rPr>
              <a:t>Adolescence, jeune adulte (1)</a:t>
            </a:r>
            <a:endParaRPr lang="fr-FR" sz="4000" dirty="0">
              <a:solidFill>
                <a:schemeClr val="tx1"/>
              </a:solidFill>
              <a:latin typeface="Century Gothic" panose="020B0502020202020204" pitchFamily="34" charset="0"/>
              <a:ea typeface="ヒラギノ角ゴ ProN W6" charset="0"/>
              <a:cs typeface="ヒラギノ角ゴ ProN W6" charset="0"/>
            </a:endParaRPr>
          </a:p>
        </p:txBody>
      </p:sp>
      <p:sp>
        <p:nvSpPr>
          <p:cNvPr id="3" name="Espace réservé du contenu 2"/>
          <p:cNvSpPr>
            <a:spLocks noGrp="1"/>
          </p:cNvSpPr>
          <p:nvPr>
            <p:ph idx="1"/>
          </p:nvPr>
        </p:nvSpPr>
        <p:spPr>
          <a:xfrm>
            <a:off x="402956" y="1704815"/>
            <a:ext cx="9941464" cy="4651536"/>
          </a:xfrm>
        </p:spPr>
        <p:txBody>
          <a:bodyPr>
            <a:noAutofit/>
          </a:bodyPr>
          <a:lstStyle/>
          <a:p>
            <a:pPr marL="382588" indent="-342900">
              <a:buSzPct val="100000"/>
              <a:buFont typeface="Arial" panose="020B0604020202020204" pitchFamily="34" charset="0"/>
              <a:buChar char="•"/>
              <a:defRPr/>
            </a:pPr>
            <a:r>
              <a:rPr lang="fr-FR" sz="2400" b="1" dirty="0">
                <a:latin typeface="Century Gothic" panose="020B0502020202020204" pitchFamily="34" charset="0"/>
              </a:rPr>
              <a:t>Difficultés à conscientiser leurs propres changements physiologiques,</a:t>
            </a:r>
            <a:r>
              <a:rPr lang="fr-FR" sz="2400" dirty="0">
                <a:latin typeface="Century Gothic" panose="020B0502020202020204" pitchFamily="34" charset="0"/>
              </a:rPr>
              <a:t> à apprivoiser ce nouveau corps (maturité sexuelle incomplète)</a:t>
            </a:r>
            <a:endParaRPr lang="fr-FR" sz="2400" dirty="0">
              <a:latin typeface="Century Gothic" panose="020B0502020202020204" pitchFamily="34" charset="0"/>
              <a:ea typeface="ＭＳ Ｐゴシック" charset="0"/>
              <a:cs typeface="ＭＳ Ｐゴシック" charset="0"/>
            </a:endParaRPr>
          </a:p>
          <a:p>
            <a:pPr marL="382588" indent="-342900">
              <a:buSzPct val="100000"/>
              <a:buFont typeface="Arial" panose="020B0604020202020204" pitchFamily="34" charset="0"/>
              <a:buChar char="•"/>
              <a:defRPr/>
            </a:pPr>
            <a:r>
              <a:rPr lang="fr-FR" sz="2400" b="1" dirty="0">
                <a:latin typeface="Century Gothic" panose="020B0502020202020204" pitchFamily="34" charset="0"/>
                <a:ea typeface="ＭＳ Ｐゴシック" charset="0"/>
              </a:rPr>
              <a:t>Faibl</a:t>
            </a:r>
            <a:r>
              <a:rPr lang="fr-FR" sz="2400" b="1" dirty="0">
                <a:latin typeface="Century Gothic" panose="020B0502020202020204" pitchFamily="34" charset="0"/>
                <a:ea typeface="ＭＳ Ｐゴシック" charset="0"/>
                <a:cs typeface="ＭＳ Ｐゴシック" charset="0"/>
              </a:rPr>
              <a:t>e estime de soi </a:t>
            </a:r>
            <a:r>
              <a:rPr lang="fr-FR" sz="2400" dirty="0">
                <a:latin typeface="Century Gothic" panose="020B0502020202020204" pitchFamily="34" charset="0"/>
                <a:ea typeface="ＭＳ Ｐゴシック" charset="0"/>
                <a:cs typeface="ＭＳ Ｐゴシック" charset="0"/>
                <a:sym typeface="Wingdings"/>
              </a:rPr>
              <a:t> </a:t>
            </a:r>
            <a:r>
              <a:rPr lang="fr-FR" sz="2400" dirty="0">
                <a:latin typeface="Century Gothic" panose="020B0502020202020204" pitchFamily="34" charset="0"/>
                <a:sym typeface="Wingdings" charset="0"/>
              </a:rPr>
              <a:t>comment établir de vraies relations sociales ?</a:t>
            </a:r>
          </a:p>
          <a:p>
            <a:pPr marL="382588" indent="-342900">
              <a:buSzPct val="100000"/>
              <a:buFont typeface="Arial" panose="020B0604020202020204" pitchFamily="34" charset="0"/>
              <a:buChar char="•"/>
              <a:defRPr/>
            </a:pPr>
            <a:r>
              <a:rPr lang="fr-FR" sz="2400" b="1" dirty="0">
                <a:latin typeface="Century Gothic" panose="020B0502020202020204" pitchFamily="34" charset="0"/>
                <a:sym typeface="Wingdings" pitchFamily="2" charset="2"/>
              </a:rPr>
              <a:t>R</a:t>
            </a:r>
            <a:r>
              <a:rPr lang="fr-FR" sz="2400" b="1" dirty="0">
                <a:latin typeface="Century Gothic" panose="020B0502020202020204" pitchFamily="34" charset="0"/>
              </a:rPr>
              <a:t>elations complexes avec les autres</a:t>
            </a:r>
            <a:r>
              <a:rPr lang="fr-FR" sz="2400" dirty="0">
                <a:latin typeface="Century Gothic" panose="020B0502020202020204" pitchFamily="34" charset="0"/>
              </a:rPr>
              <a:t>, avec leurs pairs. Quelles connivences ?</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sym typeface="Wingdings"/>
              </a:rPr>
              <a:t>Opposition entre revendication de liberté, d’indépendance et  </a:t>
            </a:r>
            <a:r>
              <a:rPr lang="fr-FR" sz="2400" b="1" dirty="0">
                <a:latin typeface="Century Gothic" panose="020B0502020202020204" pitchFamily="34" charset="0"/>
                <a:ea typeface="ＭＳ Ｐゴシック" charset="0"/>
                <a:cs typeface="ＭＳ Ｐゴシック" charset="0"/>
                <a:sym typeface="Wingdings"/>
              </a:rPr>
              <a:t>nécessité d’un cadre, mis en place très tôt</a:t>
            </a:r>
          </a:p>
          <a:p>
            <a:pPr marL="382588" indent="-342900">
              <a:buSzPct val="100000"/>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sym typeface="Wingdings"/>
              </a:rPr>
              <a:t>Cohérence entre tous les accompagnants</a:t>
            </a:r>
            <a:endParaRPr lang="fr-FR" sz="2400" dirty="0">
              <a:latin typeface="Century Gothic" panose="020B0502020202020204" pitchFamily="34" charset="0"/>
            </a:endParaRPr>
          </a:p>
          <a:p>
            <a:pPr marL="382588" indent="-342900">
              <a:buSzPct val="100000"/>
              <a:buFont typeface="Arial" panose="020B0604020202020204" pitchFamily="34" charset="0"/>
              <a:buChar char="•"/>
              <a:defRPr/>
            </a:pPr>
            <a:r>
              <a:rPr lang="fr-FR" sz="2400" b="1" dirty="0">
                <a:latin typeface="Century Gothic" panose="020B0502020202020204" pitchFamily="34" charset="0"/>
                <a:ea typeface="ＭＳ Ｐゴシック" charset="0"/>
              </a:rPr>
              <a:t>Incertitude du ou d’un projet de vie</a:t>
            </a:r>
          </a:p>
          <a:p>
            <a:pPr marL="382588" indent="-342900">
              <a:buSzPct val="100000"/>
              <a:buFont typeface="Arial" panose="020B0604020202020204" pitchFamily="34" charset="0"/>
              <a:buChar char="•"/>
              <a:defRPr/>
            </a:pPr>
            <a:endParaRPr lang="fr-FR" sz="2400" dirty="0">
              <a:latin typeface="Century Gothic" panose="020B0502020202020204" pitchFamily="34" charset="0"/>
            </a:endParaRPr>
          </a:p>
        </p:txBody>
      </p:sp>
      <p:sp>
        <p:nvSpPr>
          <p:cNvPr id="4" name="Espace réservé du pied de page 3">
            <a:extLst>
              <a:ext uri="{FF2B5EF4-FFF2-40B4-BE49-F238E27FC236}">
                <a16:creationId xmlns:a16="http://schemas.microsoft.com/office/drawing/2014/main" id="{36A01E00-8E58-4D4D-A3D0-1501F2F43259}"/>
              </a:ext>
            </a:extLst>
          </p:cNvPr>
          <p:cNvSpPr>
            <a:spLocks noGrp="1"/>
          </p:cNvSpPr>
          <p:nvPr>
            <p:ph type="ftr" sz="quarter" idx="11"/>
          </p:nvPr>
        </p:nvSpPr>
        <p:spPr/>
        <p:txBody>
          <a:bodyPr/>
          <a:lstStyle/>
          <a:p>
            <a:r>
              <a:rPr lang="fr-FR"/>
              <a:t>PWF_FMOB_Mars_2025</a:t>
            </a:r>
            <a:endParaRPr lang="fr-FR" dirty="0"/>
          </a:p>
        </p:txBody>
      </p:sp>
      <p:sp>
        <p:nvSpPr>
          <p:cNvPr id="5" name="Espace réservé du numéro de diapositive 4">
            <a:extLst>
              <a:ext uri="{FF2B5EF4-FFF2-40B4-BE49-F238E27FC236}">
                <a16:creationId xmlns:a16="http://schemas.microsoft.com/office/drawing/2014/main" id="{304C091E-D37A-0657-036D-6CA1DAF0C8C6}"/>
              </a:ext>
            </a:extLst>
          </p:cNvPr>
          <p:cNvSpPr>
            <a:spLocks noGrp="1"/>
          </p:cNvSpPr>
          <p:nvPr>
            <p:ph type="sldNum" sz="quarter" idx="12"/>
          </p:nvPr>
        </p:nvSpPr>
        <p:spPr/>
        <p:txBody>
          <a:bodyPr/>
          <a:lstStyle/>
          <a:p>
            <a:fld id="{E4D72145-4092-4AE1-9643-D15D8F9894BE}" type="slidenum">
              <a:rPr lang="fr-FR" smtClean="0"/>
              <a:t>10</a:t>
            </a:fld>
            <a:endParaRPr lang="fr-FR"/>
          </a:p>
        </p:txBody>
      </p:sp>
    </p:spTree>
    <p:extLst>
      <p:ext uri="{BB962C8B-B14F-4D97-AF65-F5344CB8AC3E}">
        <p14:creationId xmlns:p14="http://schemas.microsoft.com/office/powerpoint/2010/main" val="1199914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2C653-CDB5-CC4C-9B2D-FC513A7BB3A3}"/>
              </a:ext>
            </a:extLst>
          </p:cNvPr>
          <p:cNvSpPr>
            <a:spLocks noGrp="1"/>
          </p:cNvSpPr>
          <p:nvPr>
            <p:ph type="title"/>
          </p:nvPr>
        </p:nvSpPr>
        <p:spPr>
          <a:xfrm>
            <a:off x="185981" y="247973"/>
            <a:ext cx="11167820" cy="1153765"/>
          </a:xfrm>
        </p:spPr>
        <p:txBody>
          <a:bodyPr>
            <a:normAutofit/>
          </a:bodyPr>
          <a:lstStyle/>
          <a:p>
            <a:r>
              <a:rPr lang="fr-FR" sz="4000" dirty="0">
                <a:solidFill>
                  <a:schemeClr val="tx1"/>
                </a:solidFill>
                <a:latin typeface="Century Gothic" panose="020B0502020202020204" pitchFamily="34" charset="0"/>
                <a:ea typeface="ＭＳ Ｐゴシック" charset="0"/>
                <a:cs typeface="ＭＳ Ｐゴシック" charset="0"/>
              </a:rPr>
              <a:t>Adolescence, jeune adulte (2)</a:t>
            </a:r>
            <a:endParaRPr lang="fr-FR" sz="4000" dirty="0">
              <a:solidFill>
                <a:schemeClr val="tx1"/>
              </a:solidFill>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93C306BD-039F-3748-9F4C-AC3B1DC13BF1}"/>
              </a:ext>
            </a:extLst>
          </p:cNvPr>
          <p:cNvSpPr>
            <a:spLocks noGrp="1"/>
          </p:cNvSpPr>
          <p:nvPr>
            <p:ph idx="1"/>
          </p:nvPr>
        </p:nvSpPr>
        <p:spPr>
          <a:xfrm>
            <a:off x="393895" y="1603717"/>
            <a:ext cx="10030265" cy="4752634"/>
          </a:xfrm>
        </p:spPr>
        <p:txBody>
          <a:bodyPr>
            <a:noAutofit/>
          </a:bodyPr>
          <a:lstStyle/>
          <a:p>
            <a:pPr>
              <a:spcBef>
                <a:spcPts val="0"/>
              </a:spcBef>
              <a:buSzPct val="100000"/>
              <a:buFont typeface="Arial" panose="020B0604020202020204" pitchFamily="34" charset="0"/>
              <a:buChar char="•"/>
              <a:defRPr/>
            </a:pPr>
            <a:r>
              <a:rPr lang="fr-FR" sz="2400" dirty="0">
                <a:latin typeface="Century Gothic" panose="020B0502020202020204" pitchFamily="34" charset="0"/>
              </a:rPr>
              <a:t>Très fort désir de plaire, </a:t>
            </a:r>
            <a:r>
              <a:rPr lang="fr-FR" sz="2400" dirty="0">
                <a:latin typeface="Century Gothic" panose="020B0502020202020204" pitchFamily="34" charset="0"/>
                <a:sym typeface="Wingdings" charset="0"/>
              </a:rPr>
              <a:t>hypertrophie de la vie affective</a:t>
            </a:r>
          </a:p>
          <a:p>
            <a:pPr marL="0" indent="0">
              <a:spcBef>
                <a:spcPts val="0"/>
              </a:spcBef>
              <a:buSzPct val="100000"/>
              <a:buNone/>
              <a:defRPr/>
            </a:pPr>
            <a:endParaRPr lang="fr-FR" altLang="ja-JP" sz="800" dirty="0">
              <a:latin typeface="Century Gothic" panose="020B0502020202020204" pitchFamily="34" charset="0"/>
              <a:sym typeface="Wingdings" charset="0"/>
            </a:endParaRPr>
          </a:p>
          <a:p>
            <a:pPr>
              <a:spcBef>
                <a:spcPts val="0"/>
              </a:spcBef>
              <a:buSzPct val="100000"/>
              <a:buFont typeface="Arial" panose="020B0604020202020204" pitchFamily="34" charset="0"/>
              <a:buChar char="•"/>
              <a:defRPr/>
            </a:pPr>
            <a:r>
              <a:rPr lang="fr-FR" altLang="ja-JP" sz="2400" dirty="0">
                <a:latin typeface="Century Gothic" panose="020B0502020202020204" pitchFamily="34" charset="0"/>
              </a:rPr>
              <a:t>Volonté </a:t>
            </a:r>
            <a:r>
              <a:rPr lang="fr-FR" sz="2400" dirty="0">
                <a:latin typeface="Century Gothic" panose="020B0502020202020204" pitchFamily="34" charset="0"/>
              </a:rPr>
              <a:t>d’avoir un “amoureux”, d’avoir une vie « normale »</a:t>
            </a:r>
          </a:p>
          <a:p>
            <a:pPr marL="0" indent="0">
              <a:spcBef>
                <a:spcPts val="0"/>
              </a:spcBef>
              <a:buSzPct val="100000"/>
              <a:buNone/>
              <a:defRPr/>
            </a:pPr>
            <a:endParaRPr lang="fr-FR"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altLang="ja-JP" sz="2400" dirty="0">
                <a:latin typeface="Century Gothic" panose="020B0502020202020204" pitchFamily="34" charset="0"/>
              </a:rPr>
              <a:t>Attachement rapide, immédiat mais parfois fragile</a:t>
            </a:r>
          </a:p>
          <a:p>
            <a:pPr marL="0" indent="0">
              <a:spcBef>
                <a:spcPts val="0"/>
              </a:spcBef>
              <a:buSzPct val="100000"/>
              <a:buNone/>
              <a:defRPr/>
            </a:pPr>
            <a:endParaRPr lang="fr-FR" altLang="ja-JP"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charset="0"/>
              </a:rPr>
              <a:t>Tendance à collectionner ou fidélité intransigeante</a:t>
            </a:r>
            <a:endParaRPr lang="fr-FR" altLang="ja-JP" sz="2400" dirty="0">
              <a:latin typeface="Century Gothic" panose="020B0502020202020204" pitchFamily="34" charset="0"/>
            </a:endParaRPr>
          </a:p>
          <a:p>
            <a:pPr marL="0" indent="0">
              <a:spcBef>
                <a:spcPts val="0"/>
              </a:spcBef>
              <a:buSzPct val="100000"/>
              <a:buNone/>
              <a:defRPr/>
            </a:pPr>
            <a:endParaRPr lang="fr-FR" altLang="ja-JP"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rPr>
              <a:t>Sens excessif de la propriété de l’objet aimé</a:t>
            </a:r>
          </a:p>
          <a:p>
            <a:pPr marL="0" indent="0">
              <a:spcBef>
                <a:spcPts val="0"/>
              </a:spcBef>
              <a:buSzPct val="100000"/>
              <a:buNone/>
              <a:defRPr/>
            </a:pPr>
            <a:endParaRPr lang="fr-FR"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altLang="fr-FR" sz="2400" dirty="0">
                <a:latin typeface="Century Gothic" panose="020B0502020202020204" pitchFamily="34" charset="0"/>
              </a:rPr>
              <a:t>Rêve et réalité (désir d’enfant parfois très fort)</a:t>
            </a:r>
          </a:p>
          <a:p>
            <a:pPr marL="0" indent="0">
              <a:spcBef>
                <a:spcPts val="0"/>
              </a:spcBef>
              <a:buSzPct val="100000"/>
              <a:buNone/>
              <a:defRPr/>
            </a:pPr>
            <a:endParaRPr lang="fr-FR" altLang="fr-FR"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sym typeface="Wingdings"/>
              </a:rPr>
              <a:t>A</a:t>
            </a:r>
            <a:r>
              <a:rPr lang="fr-FR" sz="2400" dirty="0">
                <a:latin typeface="Century Gothic" panose="020B0502020202020204" pitchFamily="34" charset="0"/>
                <a:ea typeface="ＭＳ Ｐゴシック" charset="0"/>
                <a:cs typeface="ＭＳ Ｐゴシック" charset="0"/>
              </a:rPr>
              <a:t>pparition ou aggravation des difficultés de comportement</a:t>
            </a:r>
          </a:p>
          <a:p>
            <a:pPr marL="0" indent="0">
              <a:spcBef>
                <a:spcPts val="0"/>
              </a:spcBef>
              <a:buSzPct val="100000"/>
              <a:buNone/>
              <a:defRPr/>
            </a:pPr>
            <a:endParaRPr lang="fr-FR"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altLang="fr-FR" sz="2400" dirty="0">
                <a:latin typeface="Century Gothic" panose="020B0502020202020204" pitchFamily="34" charset="0"/>
              </a:rPr>
              <a:t>Parfois, troubles psychiatriques atypiques</a:t>
            </a:r>
          </a:p>
          <a:p>
            <a:pPr marL="0" indent="0">
              <a:spcBef>
                <a:spcPts val="0"/>
              </a:spcBef>
              <a:buSzPct val="100000"/>
              <a:buNone/>
              <a:defRPr/>
            </a:pPr>
            <a:endParaRPr lang="fr-FR" altLang="fr-FR" sz="800" dirty="0">
              <a:latin typeface="Century Gothic" panose="020B0502020202020204" pitchFamily="34" charset="0"/>
            </a:endParaRPr>
          </a:p>
          <a:p>
            <a:pPr marL="0" indent="0">
              <a:spcBef>
                <a:spcPts val="0"/>
              </a:spcBef>
              <a:buSzPct val="100000"/>
              <a:buNone/>
              <a:defRPr/>
            </a:pPr>
            <a:endParaRPr lang="fr-FR" altLang="fr-FR" sz="800" dirty="0">
              <a:latin typeface="Century Gothic" panose="020B0502020202020204" pitchFamily="34" charset="0"/>
            </a:endParaRPr>
          </a:p>
          <a:p>
            <a:pPr marL="0" indent="0" algn="ctr">
              <a:spcBef>
                <a:spcPts val="0"/>
              </a:spcBef>
              <a:buSzPct val="100000"/>
              <a:buNone/>
              <a:defRPr/>
            </a:pPr>
            <a:r>
              <a:rPr lang="fr-FR" sz="2400" dirty="0">
                <a:solidFill>
                  <a:srgbClr val="31859C"/>
                </a:solidFill>
                <a:latin typeface="Century Gothic" panose="020B0502020202020204" pitchFamily="34" charset="0"/>
              </a:rPr>
              <a:t>Vulnérabilité, mises en danger </a:t>
            </a:r>
            <a:r>
              <a:rPr lang="fr-FR" sz="2400" dirty="0">
                <a:solidFill>
                  <a:srgbClr val="31859C"/>
                </a:solidFill>
                <a:latin typeface="Century Gothic" panose="020B0502020202020204" pitchFamily="34" charset="0"/>
                <a:ea typeface="ＭＳ Ｐゴシック" charset="0"/>
                <a:cs typeface="ＭＳ Ｐゴシック" charset="0"/>
                <a:sym typeface="Wingdings"/>
              </a:rPr>
              <a:t> intérêt des mesures de protection</a:t>
            </a:r>
            <a:endParaRPr lang="fr-FR" sz="2400" dirty="0">
              <a:solidFill>
                <a:srgbClr val="31859C"/>
              </a:solidFill>
              <a:latin typeface="Century Gothic" panose="020B0502020202020204" pitchFamily="34" charset="0"/>
            </a:endParaRPr>
          </a:p>
          <a:p>
            <a:pPr>
              <a:spcBef>
                <a:spcPts val="0"/>
              </a:spcBef>
              <a:buSzPct val="100000"/>
              <a:buFont typeface="Arial" panose="020B0604020202020204" pitchFamily="34" charset="0"/>
              <a:buChar char="•"/>
              <a:defRPr/>
            </a:pPr>
            <a:endParaRPr lang="fr-FR" sz="2400" dirty="0">
              <a:latin typeface="Century Gothic" panose="020B0502020202020204" pitchFamily="34" charset="0"/>
              <a:sym typeface="Wingdings" charset="0"/>
            </a:endParaRPr>
          </a:p>
        </p:txBody>
      </p:sp>
      <p:sp>
        <p:nvSpPr>
          <p:cNvPr id="6" name="Espace réservé du pied de page 5">
            <a:extLst>
              <a:ext uri="{FF2B5EF4-FFF2-40B4-BE49-F238E27FC236}">
                <a16:creationId xmlns:a16="http://schemas.microsoft.com/office/drawing/2014/main" id="{9275EDE4-0468-384E-A8F2-10E9FCA8C76D}"/>
              </a:ext>
            </a:extLst>
          </p:cNvPr>
          <p:cNvSpPr>
            <a:spLocks noGrp="1"/>
          </p:cNvSpPr>
          <p:nvPr>
            <p:ph type="ftr" sz="quarter" idx="11"/>
          </p:nvPr>
        </p:nvSpPr>
        <p:spPr/>
        <p:txBody>
          <a:bodyPr/>
          <a:lstStyle/>
          <a:p>
            <a:r>
              <a:rPr lang="fr-FR"/>
              <a:t>PWF_FMOB_Mars_2025</a:t>
            </a:r>
            <a:endParaRPr lang="fr-FR" dirty="0"/>
          </a:p>
        </p:txBody>
      </p:sp>
      <p:sp>
        <p:nvSpPr>
          <p:cNvPr id="4" name="ZoneTexte 3">
            <a:extLst>
              <a:ext uri="{FF2B5EF4-FFF2-40B4-BE49-F238E27FC236}">
                <a16:creationId xmlns:a16="http://schemas.microsoft.com/office/drawing/2014/main" id="{04DDBD00-53DF-886D-6E90-E2A8CED789C0}"/>
              </a:ext>
            </a:extLst>
          </p:cNvPr>
          <p:cNvSpPr txBox="1"/>
          <p:nvPr/>
        </p:nvSpPr>
        <p:spPr>
          <a:xfrm>
            <a:off x="10492353" y="790414"/>
            <a:ext cx="184731" cy="369332"/>
          </a:xfrm>
          <a:prstGeom prst="rect">
            <a:avLst/>
          </a:prstGeom>
          <a:noFill/>
        </p:spPr>
        <p:txBody>
          <a:bodyPr wrap="none" rtlCol="0">
            <a:spAutoFit/>
          </a:bodyPr>
          <a:lstStyle/>
          <a:p>
            <a:endParaRPr lang="fr-FR" dirty="0"/>
          </a:p>
        </p:txBody>
      </p:sp>
      <p:sp>
        <p:nvSpPr>
          <p:cNvPr id="7" name="Espace réservé du numéro de diapositive 6">
            <a:extLst>
              <a:ext uri="{FF2B5EF4-FFF2-40B4-BE49-F238E27FC236}">
                <a16:creationId xmlns:a16="http://schemas.microsoft.com/office/drawing/2014/main" id="{FE12202A-944B-F87E-3DAE-A37F92E0DC37}"/>
              </a:ext>
            </a:extLst>
          </p:cNvPr>
          <p:cNvSpPr>
            <a:spLocks noGrp="1"/>
          </p:cNvSpPr>
          <p:nvPr>
            <p:ph type="sldNum" sz="quarter" idx="12"/>
          </p:nvPr>
        </p:nvSpPr>
        <p:spPr/>
        <p:txBody>
          <a:bodyPr/>
          <a:lstStyle/>
          <a:p>
            <a:fld id="{E4D72145-4092-4AE1-9643-D15D8F9894BE}" type="slidenum">
              <a:rPr lang="fr-FR" smtClean="0"/>
              <a:t>11</a:t>
            </a:fld>
            <a:endParaRPr lang="fr-FR"/>
          </a:p>
        </p:txBody>
      </p:sp>
    </p:spTree>
    <p:extLst>
      <p:ext uri="{BB962C8B-B14F-4D97-AF65-F5344CB8AC3E}">
        <p14:creationId xmlns:p14="http://schemas.microsoft.com/office/powerpoint/2010/main" val="1523696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53250" name="Rectangle 2"/>
          <p:cNvSpPr>
            <a:spLocks noGrp="1" noRot="1" noChangeArrowheads="1"/>
          </p:cNvSpPr>
          <p:nvPr>
            <p:ph type="title"/>
          </p:nvPr>
        </p:nvSpPr>
        <p:spPr>
          <a:xfrm>
            <a:off x="346364" y="144462"/>
            <a:ext cx="10382278" cy="1185983"/>
          </a:xfrm>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Une maladie avec des troubles somatiques spécifiques (1)</a:t>
            </a:r>
          </a:p>
        </p:txBody>
      </p:sp>
      <p:sp>
        <p:nvSpPr>
          <p:cNvPr id="5123" name="Rectangle 3"/>
          <p:cNvSpPr>
            <a:spLocks noGrp="1" noChangeArrowheads="1"/>
          </p:cNvSpPr>
          <p:nvPr>
            <p:ph idx="1"/>
          </p:nvPr>
        </p:nvSpPr>
        <p:spPr>
          <a:xfrm>
            <a:off x="185981" y="1620983"/>
            <a:ext cx="10382278" cy="4938526"/>
          </a:xfrm>
        </p:spPr>
        <p:txBody>
          <a:bodyPr>
            <a:noAutofit/>
          </a:bodyPr>
          <a:lstStyle/>
          <a:p>
            <a:pPr lvl="1">
              <a:buClr>
                <a:srgbClr val="31859C"/>
              </a:buClr>
              <a:buSzPct val="100000"/>
              <a:defRPr/>
            </a:pPr>
            <a:r>
              <a:rPr lang="fr-FR" b="1" dirty="0">
                <a:effectLst>
                  <a:outerShdw dir="2700000" algn="tl" rotWithShape="0">
                    <a:srgbClr val="000000">
                      <a:alpha val="35000"/>
                    </a:srgbClr>
                  </a:outerShdw>
                </a:effectLst>
                <a:latin typeface="Century Gothic" panose="020B0502020202020204" pitchFamily="34" charset="0"/>
                <a:ea typeface="ＭＳ Ｐゴシック" charset="0"/>
              </a:rPr>
              <a:t>Dysautonomie</a:t>
            </a:r>
            <a:r>
              <a:rPr lang="fr-FR" dirty="0">
                <a:effectLst>
                  <a:outerShdw dir="2700000" algn="tl" rotWithShape="0">
                    <a:srgbClr val="000000">
                      <a:alpha val="35000"/>
                    </a:srgbClr>
                  </a:outerShdw>
                </a:effectLst>
                <a:latin typeface="Century Gothic" panose="020B0502020202020204" pitchFamily="34" charset="0"/>
                <a:ea typeface="ＭＳ Ｐゴシック" charset="0"/>
              </a:rPr>
              <a:t> en lien direct avec les  troubles hypothalamiques </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Seuil de douleur élevé fréquent mais inconstant </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Troubles de la régulation thermique</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Problèmes gastrointestinaux </a:t>
            </a:r>
          </a:p>
          <a:p>
            <a:pPr lvl="3">
              <a:buClr>
                <a:srgbClr val="31859C"/>
              </a:buClr>
              <a:buSzPct val="100000"/>
              <a:defRPr/>
            </a:pPr>
            <a:r>
              <a:rPr lang="fr-FR" sz="2400" dirty="0" err="1">
                <a:effectLst>
                  <a:outerShdw dir="2700000" algn="tl" rotWithShape="0">
                    <a:srgbClr val="000000">
                      <a:alpha val="35000"/>
                    </a:srgbClr>
                  </a:outerShdw>
                </a:effectLst>
                <a:latin typeface="Century Gothic" panose="020B0502020202020204" pitchFamily="34" charset="0"/>
                <a:ea typeface="ＭＳ Ｐゴシック" charset="0"/>
              </a:rPr>
              <a:t>Dysmotilité</a:t>
            </a: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 </a:t>
            </a:r>
            <a:r>
              <a:rPr lang="fr-FR" sz="2400" dirty="0" err="1">
                <a:effectLst>
                  <a:outerShdw dir="2700000" algn="tl" rotWithShape="0">
                    <a:srgbClr val="000000">
                      <a:alpha val="35000"/>
                    </a:srgbClr>
                  </a:outerShdw>
                </a:effectLst>
                <a:latin typeface="Century Gothic" panose="020B0502020202020204" pitchFamily="34" charset="0"/>
                <a:ea typeface="ＭＳ Ｐゴシック" charset="0"/>
              </a:rPr>
              <a:t>oro</a:t>
            </a: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-pharyngo-</a:t>
            </a:r>
            <a:r>
              <a:rPr lang="fr-FR" sz="2400" dirty="0" err="1">
                <a:effectLst>
                  <a:outerShdw dir="2700000" algn="tl" rotWithShape="0">
                    <a:srgbClr val="000000">
                      <a:alpha val="35000"/>
                    </a:srgbClr>
                  </a:outerShdw>
                </a:effectLst>
                <a:latin typeface="Century Gothic" panose="020B0502020202020204" pitchFamily="34" charset="0"/>
                <a:ea typeface="ＭＳ Ｐゴシック" charset="0"/>
              </a:rPr>
              <a:t>oesophagienne</a:t>
            </a: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  (stase </a:t>
            </a:r>
            <a:r>
              <a:rPr lang="fr-FR" sz="2400" dirty="0" err="1">
                <a:effectLst>
                  <a:outerShdw dir="2700000" algn="tl" rotWithShape="0">
                    <a:srgbClr val="000000">
                      <a:alpha val="35000"/>
                    </a:srgbClr>
                  </a:outerShdw>
                </a:effectLst>
                <a:latin typeface="Century Gothic" panose="020B0502020202020204" pitchFamily="34" charset="0"/>
                <a:ea typeface="ＭＳ Ｐゴシック" charset="0"/>
              </a:rPr>
              <a:t>oesphage</a:t>
            </a: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 , fausses routes …)	</a:t>
            </a:r>
          </a:p>
          <a:p>
            <a:pPr lvl="3">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Parésie gastrique</a:t>
            </a:r>
          </a:p>
          <a:p>
            <a:pPr lvl="3">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Constipation ou constipations/diarrhées</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Difficultés à vomir</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Altération de la sensation de soif (mais parfois potomanie)</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Scoliose (2 pics avant 4 ans et à la puberté)</a:t>
            </a:r>
          </a:p>
          <a:p>
            <a:pPr lvl="2">
              <a:buClr>
                <a:srgbClr val="31859C"/>
              </a:buClr>
              <a:buSzPct val="100000"/>
              <a:defRPr/>
            </a:pPr>
            <a:r>
              <a:rPr lang="fr-FR" sz="2400" dirty="0">
                <a:effectLst>
                  <a:outerShdw dir="2700000" algn="tl" rotWithShape="0">
                    <a:srgbClr val="000000">
                      <a:alpha val="35000"/>
                    </a:srgbClr>
                  </a:outerShdw>
                </a:effectLst>
                <a:latin typeface="Century Gothic" panose="020B0502020202020204" pitchFamily="34" charset="0"/>
                <a:ea typeface="ＭＳ Ｐゴシック" charset="0"/>
              </a:rPr>
              <a:t>Fatigabilité +++		</a:t>
            </a:r>
            <a:endParaRPr lang="fr-FR" dirty="0">
              <a:effectLst>
                <a:outerShdw dir="2700000" algn="tl" rotWithShape="0">
                  <a:srgbClr val="000000">
                    <a:alpha val="35000"/>
                  </a:srgbClr>
                </a:outerShdw>
              </a:effectLst>
              <a:latin typeface="Century Gothic" panose="020B0502020202020204" pitchFamily="34" charset="0"/>
              <a:ea typeface="ＭＳ Ｐゴシック" charset="0"/>
            </a:endParaRPr>
          </a:p>
        </p:txBody>
      </p:sp>
      <p:sp>
        <p:nvSpPr>
          <p:cNvPr id="4" name="Espace réservé du pied de page 3">
            <a:extLst>
              <a:ext uri="{FF2B5EF4-FFF2-40B4-BE49-F238E27FC236}">
                <a16:creationId xmlns:a16="http://schemas.microsoft.com/office/drawing/2014/main" id="{1D4C3B7B-A39B-7149-B397-60B405245D3A}"/>
              </a:ext>
            </a:extLst>
          </p:cNvPr>
          <p:cNvSpPr>
            <a:spLocks noGrp="1"/>
          </p:cNvSpPr>
          <p:nvPr>
            <p:ph type="ftr" sz="quarter" idx="11"/>
          </p:nvPr>
        </p:nvSpPr>
        <p:spPr/>
        <p:txBody>
          <a:bodyPr/>
          <a:lstStyle/>
          <a:p>
            <a:r>
              <a:rPr lang="fr-FR"/>
              <a:t>PWF_FMOB_Mars_2025</a:t>
            </a:r>
            <a:endParaRPr lang="fr-FR" dirty="0"/>
          </a:p>
        </p:txBody>
      </p:sp>
      <p:sp>
        <p:nvSpPr>
          <p:cNvPr id="3" name="ZoneTexte 2">
            <a:extLst>
              <a:ext uri="{FF2B5EF4-FFF2-40B4-BE49-F238E27FC236}">
                <a16:creationId xmlns:a16="http://schemas.microsoft.com/office/drawing/2014/main" id="{76DF7231-34D0-2050-943D-224D9FEFAEAD}"/>
              </a:ext>
            </a:extLst>
          </p:cNvPr>
          <p:cNvSpPr txBox="1"/>
          <p:nvPr/>
        </p:nvSpPr>
        <p:spPr>
          <a:xfrm>
            <a:off x="12309231" y="-211015"/>
            <a:ext cx="184731" cy="369332"/>
          </a:xfrm>
          <a:prstGeom prst="rect">
            <a:avLst/>
          </a:prstGeom>
          <a:noFill/>
        </p:spPr>
        <p:txBody>
          <a:bodyPr wrap="none" rtlCol="0">
            <a:spAutoFit/>
          </a:bodyPr>
          <a:lstStyle/>
          <a:p>
            <a:endParaRPr lang="fr-FR"/>
          </a:p>
        </p:txBody>
      </p:sp>
      <p:sp>
        <p:nvSpPr>
          <p:cNvPr id="5" name="Espace réservé du numéro de diapositive 4">
            <a:extLst>
              <a:ext uri="{FF2B5EF4-FFF2-40B4-BE49-F238E27FC236}">
                <a16:creationId xmlns:a16="http://schemas.microsoft.com/office/drawing/2014/main" id="{5AD03AA7-7261-2447-2026-9EBD07D2AC51}"/>
              </a:ext>
            </a:extLst>
          </p:cNvPr>
          <p:cNvSpPr>
            <a:spLocks noGrp="1"/>
          </p:cNvSpPr>
          <p:nvPr>
            <p:ph type="sldNum" sz="quarter" idx="12"/>
          </p:nvPr>
        </p:nvSpPr>
        <p:spPr/>
        <p:txBody>
          <a:bodyPr/>
          <a:lstStyle/>
          <a:p>
            <a:fld id="{E4D72145-4092-4AE1-9643-D15D8F9894BE}" type="slidenum">
              <a:rPr lang="fr-FR" smtClean="0"/>
              <a:t>12</a:t>
            </a:fld>
            <a:endParaRPr lang="fr-FR"/>
          </a:p>
        </p:txBody>
      </p:sp>
    </p:spTree>
    <p:extLst>
      <p:ext uri="{BB962C8B-B14F-4D97-AF65-F5344CB8AC3E}">
        <p14:creationId xmlns:p14="http://schemas.microsoft.com/office/powerpoint/2010/main" val="284213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53250" name="Rectangle 2"/>
          <p:cNvSpPr>
            <a:spLocks noGrp="1" noRot="1" noChangeArrowheads="1"/>
          </p:cNvSpPr>
          <p:nvPr>
            <p:ph type="title"/>
          </p:nvPr>
        </p:nvSpPr>
        <p:spPr>
          <a:xfrm>
            <a:off x="346364" y="144462"/>
            <a:ext cx="10382278" cy="1185983"/>
          </a:xfrm>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Une maladie avec des troubles somatiques spécifiques (2)</a:t>
            </a:r>
          </a:p>
        </p:txBody>
      </p:sp>
      <p:sp>
        <p:nvSpPr>
          <p:cNvPr id="5123" name="Rectangle 3"/>
          <p:cNvSpPr>
            <a:spLocks noGrp="1" noChangeArrowheads="1"/>
          </p:cNvSpPr>
          <p:nvPr>
            <p:ph idx="1"/>
          </p:nvPr>
        </p:nvSpPr>
        <p:spPr>
          <a:xfrm>
            <a:off x="346364" y="1706248"/>
            <a:ext cx="9982969" cy="5007290"/>
          </a:xfrm>
        </p:spPr>
        <p:txBody>
          <a:bodyPr>
            <a:noAutofit/>
          </a:bodyPr>
          <a:lstStyle/>
          <a:p>
            <a:pPr lvl="1" eaLnBrk="1" hangingPunct="1">
              <a:lnSpc>
                <a:spcPct val="90000"/>
              </a:lnSpc>
              <a:buClr>
                <a:srgbClr val="31859C"/>
              </a:buClr>
              <a:buSzPct val="100000"/>
              <a:defRPr/>
            </a:pPr>
            <a:r>
              <a:rPr lang="fr-FR" sz="2200" b="1" dirty="0">
                <a:effectLst>
                  <a:outerShdw dir="2700000" algn="tl" rotWithShape="0">
                    <a:srgbClr val="000000">
                      <a:alpha val="35000"/>
                    </a:srgbClr>
                  </a:outerShdw>
                </a:effectLst>
                <a:latin typeface="Century Gothic" panose="020B0502020202020204" pitchFamily="34" charset="0"/>
                <a:ea typeface="ＭＳ Ｐゴシック" charset="0"/>
              </a:rPr>
              <a:t>Dysfonctionnement hypothalamique</a:t>
            </a:r>
          </a:p>
          <a:p>
            <a:pPr lvl="2">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Troubles endocriniens : </a:t>
            </a:r>
            <a:r>
              <a:rPr lang="fr-FR" sz="2200" dirty="0" err="1">
                <a:effectLst>
                  <a:outerShdw dir="2700000" algn="tl" rotWithShape="0">
                    <a:srgbClr val="000000">
                      <a:alpha val="35000"/>
                    </a:srgbClr>
                  </a:outerShdw>
                </a:effectLst>
                <a:latin typeface="Century Gothic" panose="020B0502020202020204" pitchFamily="34" charset="0"/>
                <a:ea typeface="ＭＳ Ｐゴシック" charset="0"/>
              </a:rPr>
              <a:t>hypothyroidisme</a:t>
            </a: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 </a:t>
            </a:r>
            <a:r>
              <a:rPr lang="fr-FR" sz="2200" dirty="0" err="1">
                <a:effectLst>
                  <a:outerShdw dir="2700000" algn="tl" rotWithShape="0">
                    <a:srgbClr val="000000">
                      <a:alpha val="35000"/>
                    </a:srgbClr>
                  </a:outerShdw>
                </a:effectLst>
                <a:latin typeface="Century Gothic" panose="020B0502020202020204" pitchFamily="34" charset="0"/>
                <a:ea typeface="ＭＳ Ｐゴシック" charset="0"/>
              </a:rPr>
              <a:t>hGH</a:t>
            </a: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 hypogonadisme (</a:t>
            </a:r>
            <a:r>
              <a:rPr lang="fr-FR" sz="2200" dirty="0">
                <a:latin typeface="Century Gothic" panose="020B0502020202020204" pitchFamily="34" charset="0"/>
                <a:sym typeface="Wingdings"/>
              </a:rPr>
              <a:t>THS préconisé à évaluer)</a:t>
            </a:r>
          </a:p>
          <a:p>
            <a:pPr lvl="2">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sym typeface="Wingdings"/>
              </a:rPr>
              <a:t>Pilosité pubienne avancée</a:t>
            </a:r>
            <a:endParaRPr lang="fr-FR" sz="2200" dirty="0">
              <a:effectLst>
                <a:outerShdw dir="2700000" algn="tl" rotWithShape="0">
                  <a:srgbClr val="000000">
                    <a:alpha val="35000"/>
                  </a:srgbClr>
                </a:outerShdw>
              </a:effectLst>
              <a:latin typeface="Century Gothic" panose="020B0502020202020204" pitchFamily="34" charset="0"/>
              <a:ea typeface="ＭＳ Ｐゴシック" charset="0"/>
            </a:endParaRPr>
          </a:p>
          <a:p>
            <a:pPr lvl="2">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Troubles du comportement alimentaire et de la régulation de l’appétit</a:t>
            </a:r>
          </a:p>
          <a:p>
            <a:pPr lvl="2">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Troubles du comportement (émotions, habiletés sociales)	</a:t>
            </a:r>
          </a:p>
          <a:p>
            <a:pPr lvl="1" eaLnBrk="1" hangingPunct="1">
              <a:lnSpc>
                <a:spcPct val="90000"/>
              </a:lnSpc>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Pathologies respiratoires (apnées centrales ou obstructives)</a:t>
            </a:r>
          </a:p>
          <a:p>
            <a:pPr lvl="1">
              <a:buClr>
                <a:srgbClr val="31859C"/>
              </a:buClr>
              <a:buSzPct val="100000"/>
              <a:defRPr/>
            </a:pPr>
            <a:r>
              <a:rPr lang="fr-FR" sz="2200" dirty="0" err="1">
                <a:effectLst>
                  <a:outerShdw dir="2700000" algn="tl" rotWithShape="0">
                    <a:srgbClr val="000000">
                      <a:alpha val="35000"/>
                    </a:srgbClr>
                  </a:outerShdw>
                </a:effectLst>
                <a:latin typeface="Century Gothic" panose="020B0502020202020204" pitchFamily="34" charset="0"/>
                <a:ea typeface="ＭＳ Ｐゴシック" charset="0"/>
              </a:rPr>
              <a:t>Lymphoedèmes</a:t>
            </a: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 (recherche ICC, marqueur Pro-BNP)</a:t>
            </a:r>
          </a:p>
          <a:p>
            <a:pPr lvl="1">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Troubles du sommeil – Narcolepsie</a:t>
            </a:r>
          </a:p>
          <a:p>
            <a:pPr lvl="1">
              <a:buClr>
                <a:srgbClr val="31859C"/>
              </a:buClr>
              <a:buSzPct val="100000"/>
              <a:defRPr/>
            </a:pPr>
            <a:r>
              <a:rPr lang="fr-FR" sz="2200" dirty="0">
                <a:effectLst>
                  <a:outerShdw dir="2700000" algn="tl" rotWithShape="0">
                    <a:srgbClr val="000000">
                      <a:alpha val="35000"/>
                    </a:srgbClr>
                  </a:outerShdw>
                </a:effectLst>
                <a:latin typeface="Century Gothic" panose="020B0502020202020204" pitchFamily="34" charset="0"/>
                <a:ea typeface="ＭＳ Ｐゴシック" charset="0"/>
              </a:rPr>
              <a:t>Diabète (vigilance à l’adolescence et si diabète dans la famille</a:t>
            </a:r>
          </a:p>
          <a:p>
            <a:pPr lvl="1">
              <a:buClr>
                <a:srgbClr val="31859C"/>
              </a:buClr>
              <a:buSzPct val="100000"/>
              <a:defRPr/>
            </a:pPr>
            <a:r>
              <a:rPr lang="fr-FR" sz="2200" i="1" dirty="0">
                <a:effectLst>
                  <a:outerShdw dir="2700000" algn="tl" rotWithShape="0">
                    <a:srgbClr val="000000">
                      <a:alpha val="35000"/>
                    </a:srgbClr>
                  </a:outerShdw>
                </a:effectLst>
                <a:latin typeface="Century Gothic" panose="020B0502020202020204" pitchFamily="34" charset="0"/>
                <a:ea typeface="ＭＳ Ｐゴシック" charset="0"/>
              </a:rPr>
              <a:t>ETC …</a:t>
            </a:r>
            <a:endParaRPr lang="fr-FR" sz="800" i="1" dirty="0">
              <a:effectLst>
                <a:outerShdw dir="2700000" algn="tl" rotWithShape="0">
                  <a:srgbClr val="000000">
                    <a:alpha val="35000"/>
                  </a:srgbClr>
                </a:outerShdw>
              </a:effectLst>
              <a:latin typeface="Century Gothic" panose="020B0502020202020204" pitchFamily="34" charset="0"/>
              <a:ea typeface="ＭＳ Ｐゴシック" charset="0"/>
            </a:endParaRPr>
          </a:p>
          <a:p>
            <a:pPr marL="457200" lvl="1" indent="0" algn="ctr">
              <a:buClr>
                <a:srgbClr val="31859C"/>
              </a:buClr>
              <a:buSzPct val="100000"/>
              <a:buNone/>
              <a:defRPr/>
            </a:pPr>
            <a:r>
              <a:rPr lang="fr-FR" sz="2200" i="1" dirty="0">
                <a:solidFill>
                  <a:srgbClr val="31859C"/>
                </a:solidFill>
                <a:effectLst>
                  <a:outerShdw dir="2700000" algn="tl" rotWithShape="0">
                    <a:srgbClr val="000000">
                      <a:alpha val="35000"/>
                    </a:srgbClr>
                  </a:outerShdw>
                </a:effectLst>
                <a:latin typeface="Century Gothic" panose="020B0502020202020204" pitchFamily="34" charset="0"/>
                <a:ea typeface="ＭＳ Ｐゴシック" charset="0"/>
              </a:rPr>
              <a:t>Suivi médical indispensable – s’appuyer sur les ressources locales (Centre de référence ou Centre de compétence)</a:t>
            </a:r>
            <a:endParaRPr lang="fr-FR" sz="2200" dirty="0">
              <a:solidFill>
                <a:srgbClr val="31859C"/>
              </a:solidFill>
              <a:latin typeface="Century Gothic" panose="020B0502020202020204" pitchFamily="34" charset="0"/>
              <a:ea typeface="ＭＳ Ｐゴシック" charset="0"/>
            </a:endParaRPr>
          </a:p>
        </p:txBody>
      </p:sp>
      <p:sp>
        <p:nvSpPr>
          <p:cNvPr id="4" name="Espace réservé du pied de page 3">
            <a:extLst>
              <a:ext uri="{FF2B5EF4-FFF2-40B4-BE49-F238E27FC236}">
                <a16:creationId xmlns:a16="http://schemas.microsoft.com/office/drawing/2014/main" id="{1D4C3B7B-A39B-7149-B397-60B405245D3A}"/>
              </a:ext>
            </a:extLst>
          </p:cNvPr>
          <p:cNvSpPr>
            <a:spLocks noGrp="1"/>
          </p:cNvSpPr>
          <p:nvPr>
            <p:ph type="ftr" sz="quarter" idx="11"/>
          </p:nvPr>
        </p:nvSpPr>
        <p:spPr/>
        <p:txBody>
          <a:bodyPr/>
          <a:lstStyle/>
          <a:p>
            <a:r>
              <a:rPr lang="fr-FR"/>
              <a:t>PWF_FMOB_Mars_2025</a:t>
            </a:r>
            <a:endParaRPr lang="fr-FR" dirty="0"/>
          </a:p>
        </p:txBody>
      </p:sp>
      <p:sp>
        <p:nvSpPr>
          <p:cNvPr id="3" name="ZoneTexte 2">
            <a:extLst>
              <a:ext uri="{FF2B5EF4-FFF2-40B4-BE49-F238E27FC236}">
                <a16:creationId xmlns:a16="http://schemas.microsoft.com/office/drawing/2014/main" id="{76DF7231-34D0-2050-943D-224D9FEFAEAD}"/>
              </a:ext>
            </a:extLst>
          </p:cNvPr>
          <p:cNvSpPr txBox="1"/>
          <p:nvPr/>
        </p:nvSpPr>
        <p:spPr>
          <a:xfrm>
            <a:off x="12309231" y="-211015"/>
            <a:ext cx="184731" cy="369332"/>
          </a:xfrm>
          <a:prstGeom prst="rect">
            <a:avLst/>
          </a:prstGeom>
          <a:noFill/>
        </p:spPr>
        <p:txBody>
          <a:bodyPr wrap="none" rtlCol="0">
            <a:spAutoFit/>
          </a:bodyPr>
          <a:lstStyle/>
          <a:p>
            <a:endParaRPr lang="fr-FR"/>
          </a:p>
        </p:txBody>
      </p:sp>
      <p:sp>
        <p:nvSpPr>
          <p:cNvPr id="5" name="Espace réservé du numéro de diapositive 4">
            <a:extLst>
              <a:ext uri="{FF2B5EF4-FFF2-40B4-BE49-F238E27FC236}">
                <a16:creationId xmlns:a16="http://schemas.microsoft.com/office/drawing/2014/main" id="{BCADC78B-389B-DA54-9B1A-E51B629B18F1}"/>
              </a:ext>
            </a:extLst>
          </p:cNvPr>
          <p:cNvSpPr>
            <a:spLocks noGrp="1"/>
          </p:cNvSpPr>
          <p:nvPr>
            <p:ph type="sldNum" sz="quarter" idx="12"/>
          </p:nvPr>
        </p:nvSpPr>
        <p:spPr/>
        <p:txBody>
          <a:bodyPr/>
          <a:lstStyle/>
          <a:p>
            <a:fld id="{E4D72145-4092-4AE1-9643-D15D8F9894BE}" type="slidenum">
              <a:rPr lang="fr-FR" smtClean="0"/>
              <a:t>13</a:t>
            </a:fld>
            <a:endParaRPr lang="fr-FR"/>
          </a:p>
        </p:txBody>
      </p:sp>
    </p:spTree>
    <p:extLst>
      <p:ext uri="{BB962C8B-B14F-4D97-AF65-F5344CB8AC3E}">
        <p14:creationId xmlns:p14="http://schemas.microsoft.com/office/powerpoint/2010/main" val="1912371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481857" y="136525"/>
            <a:ext cx="6919423" cy="1215388"/>
          </a:xfrm>
        </p:spPr>
        <p:txBody>
          <a:bodyPr anchor="b">
            <a:noAutofit/>
          </a:bodyPr>
          <a:lstStyle/>
          <a:p>
            <a:pPr marL="39688">
              <a:spcBef>
                <a:spcPts val="0"/>
              </a:spcBef>
            </a:pPr>
            <a:r>
              <a:rPr lang="fr-FR" sz="3200" dirty="0">
                <a:solidFill>
                  <a:schemeClr val="tx1"/>
                </a:solidFill>
                <a:latin typeface="Century Gothic" panose="020B0502020202020204" pitchFamily="34" charset="0"/>
                <a:ea typeface="ＭＳ Ｐゴシック" charset="0"/>
                <a:cs typeface="ＭＳ Ｐゴシック" charset="0"/>
              </a:rPr>
              <a:t>Une maladie avec des troubles de la modulation sensorielle</a:t>
            </a:r>
            <a:br>
              <a:rPr lang="fr-FR" sz="3200" dirty="0">
                <a:solidFill>
                  <a:schemeClr val="tx1"/>
                </a:solidFill>
                <a:latin typeface="Century Gothic" panose="020B0502020202020204" pitchFamily="34" charset="0"/>
                <a:ea typeface="ＭＳ Ｐゴシック" charset="0"/>
                <a:cs typeface="ＭＳ Ｐゴシック" charset="0"/>
              </a:rPr>
            </a:br>
            <a:r>
              <a:rPr lang="fr-FR" sz="2800" dirty="0">
                <a:solidFill>
                  <a:schemeClr val="tx1"/>
                </a:solidFill>
                <a:latin typeface="Century Gothic" panose="020B0502020202020204" pitchFamily="34" charset="0"/>
                <a:ea typeface="ＭＳ Ｐゴシック" charset="0"/>
                <a:cs typeface="ＭＳ Ｐゴシック" charset="0"/>
              </a:rPr>
              <a:t>(Hyper ou hyposensibilité)</a:t>
            </a:r>
          </a:p>
        </p:txBody>
      </p:sp>
      <p:pic>
        <p:nvPicPr>
          <p:cNvPr id="8" name="Image 7">
            <a:extLst>
              <a:ext uri="{FF2B5EF4-FFF2-40B4-BE49-F238E27FC236}">
                <a16:creationId xmlns:a16="http://schemas.microsoft.com/office/drawing/2014/main" id="{DDC394D6-05F8-122F-B4B1-9BA741DD0273}"/>
              </a:ext>
            </a:extLst>
          </p:cNvPr>
          <p:cNvPicPr>
            <a:picLocks noChangeAspect="1"/>
          </p:cNvPicPr>
          <p:nvPr/>
        </p:nvPicPr>
        <p:blipFill rotWithShape="1">
          <a:blip r:embed="rId3">
            <a:extLst>
              <a:ext uri="{28A0092B-C50C-407E-A947-70E740481C1C}">
                <a14:useLocalDpi xmlns:a14="http://schemas.microsoft.com/office/drawing/2010/main" val="0"/>
              </a:ext>
            </a:extLst>
          </a:blip>
          <a:srcRect l="2218" r="2243"/>
          <a:stretch/>
        </p:blipFill>
        <p:spPr>
          <a:xfrm>
            <a:off x="-51092" y="0"/>
            <a:ext cx="4532949" cy="6857999"/>
          </a:xfrm>
          <a:prstGeom prst="rect">
            <a:avLst/>
          </a:prstGeom>
          <a:effectLst/>
        </p:spPr>
      </p:pic>
      <p:cxnSp>
        <p:nvCxnSpPr>
          <p:cNvPr id="53260" name="Straight Connector 5325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7B54"/>
            </a:solidFill>
          </a:ln>
        </p:spPr>
        <p:style>
          <a:lnRef idx="1">
            <a:schemeClr val="accent1"/>
          </a:lnRef>
          <a:fillRef idx="0">
            <a:schemeClr val="accent1"/>
          </a:fillRef>
          <a:effectRef idx="0">
            <a:schemeClr val="accent1"/>
          </a:effectRef>
          <a:fontRef idx="minor">
            <a:schemeClr val="tx1"/>
          </a:fontRef>
        </p:style>
      </p:cxnSp>
      <p:sp>
        <p:nvSpPr>
          <p:cNvPr id="4" name="Espace réservé du pied de page 3">
            <a:extLst>
              <a:ext uri="{FF2B5EF4-FFF2-40B4-BE49-F238E27FC236}">
                <a16:creationId xmlns:a16="http://schemas.microsoft.com/office/drawing/2014/main" id="{1D4C3B7B-A39B-7149-B397-60B405245D3A}"/>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fr-FR"/>
              <a:t>PWF_FMOB_Mars_2025</a:t>
            </a:r>
            <a:endParaRPr lang="fr-FR" dirty="0"/>
          </a:p>
        </p:txBody>
      </p:sp>
      <p:sp>
        <p:nvSpPr>
          <p:cNvPr id="53249"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11" name="Rectangle 10">
            <a:extLst>
              <a:ext uri="{FF2B5EF4-FFF2-40B4-BE49-F238E27FC236}">
                <a16:creationId xmlns:a16="http://schemas.microsoft.com/office/drawing/2014/main" id="{A4AF1269-6298-4773-D573-BA242A14C46D}"/>
              </a:ext>
            </a:extLst>
          </p:cNvPr>
          <p:cNvSpPr/>
          <p:nvPr/>
        </p:nvSpPr>
        <p:spPr>
          <a:xfrm>
            <a:off x="128789" y="4443211"/>
            <a:ext cx="850005" cy="334851"/>
          </a:xfrm>
          <a:prstGeom prst="rect">
            <a:avLst/>
          </a:prstGeom>
          <a:solidFill>
            <a:srgbClr val="7DCA97"/>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6"/>
              </a:solidFill>
              <a:highlight>
                <a:srgbClr val="008000"/>
              </a:highlight>
            </a:endParaRPr>
          </a:p>
        </p:txBody>
      </p:sp>
      <p:sp>
        <p:nvSpPr>
          <p:cNvPr id="9" name="Rectangle 8">
            <a:extLst>
              <a:ext uri="{FF2B5EF4-FFF2-40B4-BE49-F238E27FC236}">
                <a16:creationId xmlns:a16="http://schemas.microsoft.com/office/drawing/2014/main" id="{3053BF28-2663-4AEB-BA8C-EB561AF0AED3}"/>
              </a:ext>
            </a:extLst>
          </p:cNvPr>
          <p:cNvSpPr/>
          <p:nvPr/>
        </p:nvSpPr>
        <p:spPr>
          <a:xfrm>
            <a:off x="5080934" y="2074759"/>
            <a:ext cx="6529370" cy="226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23" name="Rectangle 3"/>
          <p:cNvSpPr>
            <a:spLocks noGrp="1" noChangeArrowheads="1"/>
          </p:cNvSpPr>
          <p:nvPr>
            <p:ph idx="1"/>
          </p:nvPr>
        </p:nvSpPr>
        <p:spPr>
          <a:xfrm>
            <a:off x="4481857" y="1537855"/>
            <a:ext cx="7387071" cy="4837751"/>
          </a:xfrm>
        </p:spPr>
        <p:txBody>
          <a:bodyPr>
            <a:noAutofit/>
          </a:bodyPr>
          <a:lstStyle/>
          <a:p>
            <a:pPr>
              <a:spcBef>
                <a:spcPts val="0"/>
              </a:spcBef>
              <a:spcAft>
                <a:spcPts val="600"/>
              </a:spcAft>
              <a:buSzPct val="100000"/>
              <a:buFont typeface="Arial" panose="020B0604020202020204" pitchFamily="34" charset="0"/>
              <a:buChar char="•"/>
              <a:defRPr/>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Sens </a:t>
            </a:r>
            <a:r>
              <a:rPr lang="fr-FR" sz="2000" b="1" dirty="0">
                <a:effectLst>
                  <a:outerShdw dir="2700000" algn="tl" rotWithShape="0">
                    <a:srgbClr val="000000">
                      <a:alpha val="35000"/>
                    </a:srgbClr>
                  </a:outerShdw>
                </a:effectLst>
                <a:latin typeface="Century Gothic" panose="020B0502020202020204" pitchFamily="34" charset="0"/>
                <a:ea typeface="ＭＳ Ｐゴシック" charset="0"/>
              </a:rPr>
              <a:t>visuel</a:t>
            </a: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(désorganisation visuo-spatiale…)</a:t>
            </a:r>
          </a:p>
          <a:p>
            <a:pPr>
              <a:spcBef>
                <a:spcPts val="0"/>
              </a:spcBef>
              <a:spcAft>
                <a:spcPts val="600"/>
              </a:spcAft>
              <a:buSzPct val="100000"/>
              <a:buFont typeface="Arial" panose="020B0604020202020204" pitchFamily="34" charset="0"/>
              <a:buChar char="•"/>
              <a:defRPr/>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Sens </a:t>
            </a:r>
            <a:r>
              <a:rPr lang="fr-FR" sz="2000" b="1" dirty="0">
                <a:effectLst>
                  <a:outerShdw dir="2700000" algn="tl" rotWithShape="0">
                    <a:srgbClr val="000000">
                      <a:alpha val="35000"/>
                    </a:srgbClr>
                  </a:outerShdw>
                </a:effectLst>
                <a:latin typeface="Century Gothic" panose="020B0502020202020204" pitchFamily="34" charset="0"/>
                <a:ea typeface="ＭＳ Ｐゴシック" charset="0"/>
              </a:rPr>
              <a:t>auditif </a:t>
            </a: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(éviter le bruit, ne pas parler trop fort …)</a:t>
            </a:r>
          </a:p>
          <a:p>
            <a:pPr>
              <a:spcBef>
                <a:spcPts val="0"/>
              </a:spcBef>
              <a:spcAft>
                <a:spcPts val="600"/>
              </a:spcAft>
              <a:buSzPct val="100000"/>
              <a:buFont typeface="Arial" panose="020B0604020202020204" pitchFamily="34" charset="0"/>
              <a:buChar char="•"/>
              <a:defRPr/>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Sens </a:t>
            </a:r>
            <a:r>
              <a:rPr lang="fr-FR" sz="2000" b="1" dirty="0">
                <a:effectLst>
                  <a:outerShdw dir="2700000" algn="tl" rotWithShape="0">
                    <a:srgbClr val="000000">
                      <a:alpha val="35000"/>
                    </a:srgbClr>
                  </a:outerShdw>
                </a:effectLst>
                <a:latin typeface="Century Gothic" panose="020B0502020202020204" pitchFamily="34" charset="0"/>
                <a:ea typeface="ＭＳ Ｐゴシック" charset="0"/>
              </a:rPr>
              <a:t>tactile </a:t>
            </a: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(discrimination difficile, habillement, aliments...)</a:t>
            </a:r>
          </a:p>
          <a:p>
            <a:pPr>
              <a:spcBef>
                <a:spcPts val="0"/>
              </a:spcBef>
              <a:spcAft>
                <a:spcPts val="600"/>
              </a:spcAft>
              <a:buSzPct val="100000"/>
              <a:buFont typeface="Arial" panose="020B0604020202020204" pitchFamily="34" charset="0"/>
              <a:buChar char="•"/>
              <a:defRPr/>
            </a:pPr>
            <a:r>
              <a:rPr lang="fr-FR" altLang="ja-JP" sz="2000" dirty="0">
                <a:latin typeface="Century Gothic" panose="020B0502020202020204" pitchFamily="34" charset="0"/>
                <a:ea typeface="ＭＳ Ｐゴシック" charset="0"/>
                <a:cs typeface="ＭＳ Ｐゴシック" charset="0"/>
                <a:sym typeface="Wingdings"/>
              </a:rPr>
              <a:t>Sens </a:t>
            </a:r>
            <a:r>
              <a:rPr lang="fr-FR" altLang="ja-JP" sz="2000" b="1" dirty="0">
                <a:latin typeface="Century Gothic" panose="020B0502020202020204" pitchFamily="34" charset="0"/>
                <a:ea typeface="ＭＳ Ｐゴシック" charset="0"/>
                <a:cs typeface="ＭＳ Ｐゴシック" charset="0"/>
                <a:sym typeface="Wingdings"/>
              </a:rPr>
              <a:t>olfactif et gustatif </a:t>
            </a:r>
            <a:r>
              <a:rPr lang="fr-FR" altLang="ja-JP" sz="2000" dirty="0">
                <a:latin typeface="Century Gothic" panose="020B0502020202020204" pitchFamily="34" charset="0"/>
                <a:ea typeface="ＭＳ Ｐゴシック" charset="0"/>
                <a:cs typeface="ＭＳ Ｐゴシック" charset="0"/>
                <a:sym typeface="Wingdings"/>
              </a:rPr>
              <a:t>(attirance/rejet)</a:t>
            </a:r>
            <a:endParaRPr lang="fr-FR" sz="2000" dirty="0">
              <a:effectLst>
                <a:outerShdw dir="2700000" algn="tl" rotWithShape="0">
                  <a:srgbClr val="000000">
                    <a:alpha val="35000"/>
                  </a:srgbClr>
                </a:outerShdw>
              </a:effectLst>
              <a:latin typeface="Century Gothic" panose="020B0502020202020204" pitchFamily="34" charset="0"/>
              <a:ea typeface="ＭＳ Ｐゴシック" charset="0"/>
            </a:endParaRPr>
          </a:p>
          <a:p>
            <a:pPr>
              <a:spcBef>
                <a:spcPts val="0"/>
              </a:spcBef>
              <a:spcAft>
                <a:spcPts val="600"/>
              </a:spcAft>
              <a:buFont typeface="Arial" panose="020B0604020202020204" pitchFamily="34" charset="0"/>
              <a:buChar char="•"/>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Sens </a:t>
            </a:r>
            <a:r>
              <a:rPr lang="fr-FR" sz="2000" b="1" dirty="0">
                <a:effectLst>
                  <a:outerShdw dir="2700000" algn="tl" rotWithShape="0">
                    <a:srgbClr val="000000">
                      <a:alpha val="35000"/>
                    </a:srgbClr>
                  </a:outerShdw>
                </a:effectLst>
                <a:latin typeface="Century Gothic" panose="020B0502020202020204" pitchFamily="34" charset="0"/>
                <a:ea typeface="ＭＳ Ｐゴシック" charset="0"/>
              </a:rPr>
              <a:t>proprioceptif </a:t>
            </a: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(représentation de son schéma corporel et de ses capacités physiques) </a:t>
            </a:r>
          </a:p>
          <a:p>
            <a:pPr>
              <a:spcBef>
                <a:spcPts val="0"/>
              </a:spcBef>
              <a:spcAft>
                <a:spcPts val="600"/>
              </a:spcAft>
              <a:buFont typeface="Arial" panose="020B0604020202020204" pitchFamily="34" charset="0"/>
              <a:buChar char="•"/>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Sens </a:t>
            </a:r>
            <a:r>
              <a:rPr lang="fr-FR" sz="2000" b="1" dirty="0">
                <a:effectLst>
                  <a:outerShdw dir="2700000" algn="tl" rotWithShape="0">
                    <a:srgbClr val="000000">
                      <a:alpha val="35000"/>
                    </a:srgbClr>
                  </a:outerShdw>
                </a:effectLst>
                <a:latin typeface="Century Gothic" panose="020B0502020202020204" pitchFamily="34" charset="0"/>
                <a:ea typeface="ＭＳ Ｐゴシック" charset="0"/>
              </a:rPr>
              <a:t>intéroceptif </a:t>
            </a: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(ressenti des signaux du corps)</a:t>
            </a:r>
          </a:p>
          <a:p>
            <a:pPr marL="0" indent="0">
              <a:spcBef>
                <a:spcPts val="0"/>
              </a:spcBef>
              <a:spcAft>
                <a:spcPts val="600"/>
              </a:spcAft>
              <a:buNone/>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 Faim, soif</a:t>
            </a:r>
          </a:p>
          <a:p>
            <a:pPr marL="0" indent="0">
              <a:spcBef>
                <a:spcPts val="0"/>
              </a:spcBef>
              <a:spcAft>
                <a:spcPts val="600"/>
              </a:spcAft>
              <a:buNone/>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 Douleur </a:t>
            </a:r>
          </a:p>
          <a:p>
            <a:pPr marL="0" indent="0">
              <a:spcBef>
                <a:spcPts val="0"/>
              </a:spcBef>
              <a:spcAft>
                <a:spcPts val="600"/>
              </a:spcAft>
              <a:buNone/>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 Ressenti  de la température</a:t>
            </a:r>
          </a:p>
          <a:p>
            <a:pPr marL="0" indent="0">
              <a:spcBef>
                <a:spcPts val="0"/>
              </a:spcBef>
              <a:spcAft>
                <a:spcPts val="600"/>
              </a:spcAft>
              <a:buNone/>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 Régulation température corporelle</a:t>
            </a:r>
          </a:p>
          <a:p>
            <a:pPr marL="0" indent="0">
              <a:spcBef>
                <a:spcPts val="0"/>
              </a:spcBef>
              <a:spcAft>
                <a:spcPts val="600"/>
              </a:spcAft>
              <a:buNone/>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 Rétention vésicale</a:t>
            </a:r>
            <a:endParaRPr lang="fr-FR" sz="2000" dirty="0">
              <a:latin typeface="Century Gothic" panose="020B0502020202020204" pitchFamily="34" charset="0"/>
            </a:endParaRPr>
          </a:p>
          <a:p>
            <a:pPr>
              <a:spcBef>
                <a:spcPts val="0"/>
              </a:spcBef>
              <a:spcAft>
                <a:spcPts val="600"/>
              </a:spcAft>
              <a:buSzPct val="100000"/>
              <a:buFont typeface="Arial" panose="020B0604020202020204" pitchFamily="34" charset="0"/>
              <a:buChar char="•"/>
              <a:defRPr/>
            </a:pP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Sens </a:t>
            </a:r>
            <a:r>
              <a:rPr lang="fr-FR" sz="2000" b="1" dirty="0">
                <a:effectLst>
                  <a:outerShdw dir="2700000" algn="tl" rotWithShape="0">
                    <a:srgbClr val="000000">
                      <a:alpha val="35000"/>
                    </a:srgbClr>
                  </a:outerShdw>
                </a:effectLst>
                <a:latin typeface="Century Gothic" panose="020B0502020202020204" pitchFamily="34" charset="0"/>
                <a:ea typeface="ＭＳ Ｐゴシック" charset="0"/>
              </a:rPr>
              <a:t>vestibulaire</a:t>
            </a:r>
            <a:r>
              <a:rPr lang="fr-FR" sz="2000" dirty="0">
                <a:effectLst>
                  <a:outerShdw dir="2700000" algn="tl" rotWithShape="0">
                    <a:srgbClr val="000000">
                      <a:alpha val="35000"/>
                    </a:srgbClr>
                  </a:outerShdw>
                </a:effectLst>
                <a:latin typeface="Century Gothic" panose="020B0502020202020204" pitchFamily="34" charset="0"/>
                <a:ea typeface="ＭＳ Ｐゴシック" charset="0"/>
              </a:rPr>
              <a:t> (équilibre, orientation dans l’espace)</a:t>
            </a:r>
          </a:p>
        </p:txBody>
      </p:sp>
      <p:sp>
        <p:nvSpPr>
          <p:cNvPr id="3" name="Espace réservé du numéro de diapositive 2">
            <a:extLst>
              <a:ext uri="{FF2B5EF4-FFF2-40B4-BE49-F238E27FC236}">
                <a16:creationId xmlns:a16="http://schemas.microsoft.com/office/drawing/2014/main" id="{DA7B6474-36D0-C512-DEF4-34AA0CF5056A}"/>
              </a:ext>
            </a:extLst>
          </p:cNvPr>
          <p:cNvSpPr>
            <a:spLocks noGrp="1"/>
          </p:cNvSpPr>
          <p:nvPr>
            <p:ph type="sldNum" sz="quarter" idx="12"/>
          </p:nvPr>
        </p:nvSpPr>
        <p:spPr/>
        <p:txBody>
          <a:bodyPr/>
          <a:lstStyle/>
          <a:p>
            <a:fld id="{E4D72145-4092-4AE1-9643-D15D8F9894BE}" type="slidenum">
              <a:rPr lang="fr-FR" smtClean="0"/>
              <a:t>14</a:t>
            </a:fld>
            <a:endParaRPr lang="fr-FR"/>
          </a:p>
        </p:txBody>
      </p:sp>
    </p:spTree>
    <p:extLst>
      <p:ext uri="{BB962C8B-B14F-4D97-AF65-F5344CB8AC3E}">
        <p14:creationId xmlns:p14="http://schemas.microsoft.com/office/powerpoint/2010/main" val="3936133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re 1"/>
          <p:cNvSpPr>
            <a:spLocks noGrp="1"/>
          </p:cNvSpPr>
          <p:nvPr>
            <p:ph type="title"/>
          </p:nvPr>
        </p:nvSpPr>
        <p:spPr>
          <a:xfrm>
            <a:off x="325464" y="263471"/>
            <a:ext cx="11028336" cy="1138267"/>
          </a:xfrm>
        </p:spPr>
        <p:txBody>
          <a:bodyPr>
            <a:normAutofit/>
          </a:bodyPr>
          <a:lstStyle/>
          <a:p>
            <a:r>
              <a:rPr lang="fr-FR" sz="4000" dirty="0">
                <a:solidFill>
                  <a:schemeClr val="tx1"/>
                </a:solidFill>
                <a:latin typeface="Century Gothic" panose="020B0502020202020204" pitchFamily="34" charset="0"/>
                <a:ea typeface="ヒラギノ角ゴ ProN W6" charset="0"/>
                <a:cs typeface="Comic Sans MS"/>
              </a:rPr>
              <a:t>Automutilations et grattages </a:t>
            </a:r>
          </a:p>
        </p:txBody>
      </p:sp>
      <p:sp>
        <p:nvSpPr>
          <p:cNvPr id="3" name="Espace réservé du contenu 2"/>
          <p:cNvSpPr>
            <a:spLocks noGrp="1"/>
          </p:cNvSpPr>
          <p:nvPr>
            <p:ph idx="1"/>
          </p:nvPr>
        </p:nvSpPr>
        <p:spPr>
          <a:xfrm>
            <a:off x="325464" y="1537855"/>
            <a:ext cx="10515600" cy="4696690"/>
          </a:xfrm>
        </p:spPr>
        <p:txBody>
          <a:bodyPr>
            <a:noAutofit/>
          </a:bodyPr>
          <a:lstStyle/>
          <a:p>
            <a:pPr>
              <a:buSzPct val="100000"/>
              <a:buFont typeface="Arial" panose="020B0604020202020204" pitchFamily="34" charset="0"/>
              <a:buChar char="•"/>
              <a:defRPr/>
            </a:pPr>
            <a:r>
              <a:rPr lang="fr-FR" sz="2200" dirty="0">
                <a:latin typeface="Century Gothic" panose="020B0502020202020204" pitchFamily="34" charset="0"/>
              </a:rPr>
              <a:t>Début ? bouton, petit bobo …</a:t>
            </a:r>
          </a:p>
          <a:p>
            <a:pPr marL="457200" lvl="1" indent="0">
              <a:buClr>
                <a:srgbClr val="31859C"/>
              </a:buClr>
              <a:buSzPct val="100000"/>
              <a:buNone/>
              <a:defRPr/>
            </a:pPr>
            <a:r>
              <a:rPr lang="fr-FR" sz="2200" dirty="0">
                <a:latin typeface="Century Gothic" panose="020B0502020202020204" pitchFamily="34" charset="0"/>
              </a:rPr>
              <a:t>- Auto-entretenus </a:t>
            </a:r>
          </a:p>
          <a:p>
            <a:pPr marL="457200" lvl="1" indent="0">
              <a:buClr>
                <a:srgbClr val="31859C"/>
              </a:buClr>
              <a:buSzPct val="100000"/>
              <a:buNone/>
              <a:defRPr/>
            </a:pPr>
            <a:r>
              <a:rPr lang="fr-FR" sz="2200" dirty="0">
                <a:latin typeface="Century Gothic" panose="020B0502020202020204" pitchFamily="34" charset="0"/>
              </a:rPr>
              <a:t>- Zones accessibles (bras, jambes, visage </a:t>
            </a:r>
            <a:r>
              <a:rPr lang="is-IS" sz="2200" dirty="0">
                <a:latin typeface="Century Gothic" panose="020B0502020202020204" pitchFamily="34" charset="0"/>
              </a:rPr>
              <a:t>…)</a:t>
            </a:r>
            <a:endParaRPr lang="fr-FR" sz="2200" dirty="0">
              <a:latin typeface="Century Gothic" panose="020B0502020202020204" pitchFamily="34" charset="0"/>
            </a:endParaRPr>
          </a:p>
          <a:p>
            <a:pPr marL="457200" lvl="1" indent="0">
              <a:buClr>
                <a:srgbClr val="31859C"/>
              </a:buClr>
              <a:buSzPct val="100000"/>
              <a:buNone/>
              <a:defRPr/>
            </a:pPr>
            <a:r>
              <a:rPr lang="fr-FR" sz="2200" dirty="0">
                <a:latin typeface="Century Gothic" panose="020B0502020202020204" pitchFamily="34" charset="0"/>
              </a:rPr>
              <a:t>- Intensité et durée variables</a:t>
            </a:r>
          </a:p>
          <a:p>
            <a:pPr>
              <a:buSzPct val="100000"/>
              <a:buFont typeface="Arial" panose="020B0604020202020204" pitchFamily="34" charset="0"/>
              <a:buChar char="•"/>
              <a:defRPr/>
            </a:pPr>
            <a:r>
              <a:rPr lang="fr-FR" sz="2200" b="1" dirty="0">
                <a:latin typeface="Century Gothic" panose="020B0502020202020204" pitchFamily="34" charset="0"/>
              </a:rPr>
              <a:t>Grattages réactionnels </a:t>
            </a:r>
            <a:r>
              <a:rPr lang="fr-FR" sz="2200" dirty="0">
                <a:latin typeface="Century Gothic" panose="020B0502020202020204" pitchFamily="34" charset="0"/>
              </a:rPr>
              <a:t>(stress, anxiété, frustration, ennui …)</a:t>
            </a:r>
          </a:p>
          <a:p>
            <a:pPr>
              <a:buSzPct val="100000"/>
              <a:buFont typeface="Arial" panose="020B0604020202020204" pitchFamily="34" charset="0"/>
              <a:buChar char="•"/>
              <a:defRPr/>
            </a:pPr>
            <a:r>
              <a:rPr lang="fr-FR" sz="2200" b="1" dirty="0">
                <a:latin typeface="Century Gothic" panose="020B0502020202020204" pitchFamily="34" charset="0"/>
              </a:rPr>
              <a:t>Stéréotypies </a:t>
            </a:r>
            <a:r>
              <a:rPr lang="fr-FR" sz="2200" dirty="0">
                <a:latin typeface="Century Gothic" panose="020B0502020202020204" pitchFamily="34" charset="0"/>
              </a:rPr>
              <a:t>modulées par le stress</a:t>
            </a:r>
          </a:p>
          <a:p>
            <a:pPr>
              <a:buSzPct val="100000"/>
              <a:buFont typeface="Arial" panose="020B0604020202020204" pitchFamily="34" charset="0"/>
              <a:buChar char="•"/>
              <a:defRPr/>
            </a:pPr>
            <a:r>
              <a:rPr lang="fr-FR" sz="2200" dirty="0">
                <a:latin typeface="Century Gothic" panose="020B0502020202020204" pitchFamily="34" charset="0"/>
              </a:rPr>
              <a:t>Moindre sensation de douleur </a:t>
            </a:r>
          </a:p>
          <a:p>
            <a:pPr>
              <a:buSzPct val="100000"/>
              <a:buFont typeface="Arial" panose="020B0604020202020204" pitchFamily="34" charset="0"/>
              <a:buChar char="•"/>
              <a:defRPr/>
            </a:pPr>
            <a:r>
              <a:rPr lang="fr-FR" sz="2200" dirty="0">
                <a:latin typeface="Century Gothic" panose="020B0502020202020204" pitchFamily="34" charset="0"/>
              </a:rPr>
              <a:t>Parfois, ano-génitaux (constipation, sensation de vidange incomplète …)</a:t>
            </a:r>
          </a:p>
          <a:p>
            <a:pPr>
              <a:buSzPct val="100000"/>
              <a:buFont typeface="Arial" panose="020B0604020202020204" pitchFamily="34" charset="0"/>
              <a:buChar char="•"/>
              <a:defRPr/>
            </a:pPr>
            <a:r>
              <a:rPr lang="fr-FR" sz="2200" dirty="0">
                <a:latin typeface="Century Gothic" panose="020B0502020202020204" pitchFamily="34" charset="0"/>
              </a:rPr>
              <a:t>Risques d’aggravation (surinfection, érysipèle)</a:t>
            </a:r>
          </a:p>
          <a:p>
            <a:pPr>
              <a:buSzPct val="100000"/>
              <a:buFont typeface="Arial" panose="020B0604020202020204" pitchFamily="34" charset="0"/>
              <a:buChar char="•"/>
              <a:defRPr/>
            </a:pPr>
            <a:r>
              <a:rPr lang="fr-FR" sz="2200" b="1" dirty="0">
                <a:latin typeface="Century Gothic" panose="020B0502020202020204" pitchFamily="34" charset="0"/>
              </a:rPr>
              <a:t>Que faire ?? </a:t>
            </a:r>
            <a:r>
              <a:rPr lang="fr-FR" sz="2200" dirty="0">
                <a:latin typeface="Century Gothic" panose="020B0502020202020204" pitchFamily="34" charset="0"/>
              </a:rPr>
              <a:t>pas de surcharge émotionnelle, rester « léger » </a:t>
            </a:r>
          </a:p>
          <a:p>
            <a:pPr lvl="1">
              <a:buClr>
                <a:srgbClr val="31859C"/>
              </a:buClr>
              <a:buSzPct val="100000"/>
              <a:buFont typeface="Arial" panose="020B0604020202020204" pitchFamily="34" charset="0"/>
              <a:buChar char="•"/>
              <a:defRPr/>
            </a:pPr>
            <a:r>
              <a:rPr lang="fr-FR" sz="2200" dirty="0">
                <a:latin typeface="Century Gothic" panose="020B0502020202020204" pitchFamily="34" charset="0"/>
              </a:rPr>
              <a:t>Attention aux moments isolés, souillure de vêtements </a:t>
            </a:r>
          </a:p>
          <a:p>
            <a:pPr lvl="1">
              <a:buClr>
                <a:srgbClr val="31859C"/>
              </a:buClr>
              <a:buSzPct val="100000"/>
              <a:buFont typeface="Arial" panose="020B0604020202020204" pitchFamily="34" charset="0"/>
              <a:buChar char="•"/>
              <a:defRPr/>
            </a:pPr>
            <a:r>
              <a:rPr lang="fr-FR" sz="2200" dirty="0">
                <a:latin typeface="Century Gothic" panose="020B0502020202020204" pitchFamily="34" charset="0"/>
              </a:rPr>
              <a:t>Changement d’activité, de groupe – traiter anxiété, dépression</a:t>
            </a:r>
          </a:p>
        </p:txBody>
      </p:sp>
      <p:sp>
        <p:nvSpPr>
          <p:cNvPr id="5" name="Espace réservé du pied de page 4">
            <a:extLst>
              <a:ext uri="{FF2B5EF4-FFF2-40B4-BE49-F238E27FC236}">
                <a16:creationId xmlns:a16="http://schemas.microsoft.com/office/drawing/2014/main" id="{72DE798C-B4BC-FA45-BF54-40EBD12697A6}"/>
              </a:ext>
            </a:extLst>
          </p:cNvPr>
          <p:cNvSpPr>
            <a:spLocks noGrp="1"/>
          </p:cNvSpPr>
          <p:nvPr>
            <p:ph type="ftr" sz="quarter" idx="11"/>
          </p:nvPr>
        </p:nvSpPr>
        <p:spPr/>
        <p:txBody>
          <a:bodyPr/>
          <a:lstStyle/>
          <a:p>
            <a:r>
              <a:rPr lang="fr-FR"/>
              <a:t>PWF_FMOB_Mars_2025</a:t>
            </a:r>
          </a:p>
        </p:txBody>
      </p:sp>
      <p:pic>
        <p:nvPicPr>
          <p:cNvPr id="6" name="Image 5" descr="Une image contenant texte, clipart&#10;&#10;Description générée automatiquement">
            <a:extLst>
              <a:ext uri="{FF2B5EF4-FFF2-40B4-BE49-F238E27FC236}">
                <a16:creationId xmlns:a16="http://schemas.microsoft.com/office/drawing/2014/main" id="{0CEC4CBE-1324-E861-C207-89DA39019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96" y="1997075"/>
            <a:ext cx="1920753" cy="1657350"/>
          </a:xfrm>
          <a:prstGeom prst="rect">
            <a:avLst/>
          </a:prstGeom>
        </p:spPr>
      </p:pic>
      <p:sp>
        <p:nvSpPr>
          <p:cNvPr id="4" name="Espace réservé du numéro de diapositive 3">
            <a:extLst>
              <a:ext uri="{FF2B5EF4-FFF2-40B4-BE49-F238E27FC236}">
                <a16:creationId xmlns:a16="http://schemas.microsoft.com/office/drawing/2014/main" id="{37A800F6-1F92-D42A-5F4D-D98ED7126D39}"/>
              </a:ext>
            </a:extLst>
          </p:cNvPr>
          <p:cNvSpPr>
            <a:spLocks noGrp="1"/>
          </p:cNvSpPr>
          <p:nvPr>
            <p:ph type="sldNum" sz="quarter" idx="12"/>
          </p:nvPr>
        </p:nvSpPr>
        <p:spPr/>
        <p:txBody>
          <a:bodyPr/>
          <a:lstStyle/>
          <a:p>
            <a:fld id="{E4D72145-4092-4AE1-9643-D15D8F9894BE}" type="slidenum">
              <a:rPr lang="fr-FR" smtClean="0"/>
              <a:t>15</a:t>
            </a:fld>
            <a:endParaRPr lang="fr-FR" dirty="0"/>
          </a:p>
        </p:txBody>
      </p:sp>
    </p:spTree>
    <p:extLst>
      <p:ext uri="{BB962C8B-B14F-4D97-AF65-F5344CB8AC3E}">
        <p14:creationId xmlns:p14="http://schemas.microsoft.com/office/powerpoint/2010/main" val="402557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53250" name="Rectangle 2"/>
          <p:cNvSpPr>
            <a:spLocks noGrp="1" noRot="1" noChangeArrowheads="1"/>
          </p:cNvSpPr>
          <p:nvPr>
            <p:ph type="title"/>
          </p:nvPr>
        </p:nvSpPr>
        <p:spPr>
          <a:xfrm>
            <a:off x="277091" y="136525"/>
            <a:ext cx="11076709" cy="1213498"/>
          </a:xfrm>
        </p:spPr>
        <p:txBody>
          <a:bodyPr>
            <a:noAutofit/>
          </a:bodyPr>
          <a:lstStyle/>
          <a:p>
            <a:br>
              <a:rPr lang="fr-FR" dirty="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Pour en savoir plus …</a:t>
            </a:r>
            <a:br>
              <a:rPr lang="fr-FR" sz="2800" dirty="0">
                <a:ea typeface="ＭＳ Ｐゴシック" charset="0"/>
                <a:cs typeface="ＭＳ Ｐゴシック" charset="0"/>
              </a:rPr>
            </a:br>
            <a:br>
              <a:rPr lang="fr-FR" sz="2000" u="sng" dirty="0">
                <a:solidFill>
                  <a:schemeClr val="accent1"/>
                </a:solidFill>
                <a:ea typeface="ＭＳ Ｐゴシック" charset="0"/>
              </a:rPr>
            </a:br>
            <a:br>
              <a:rPr lang="fr-FR" sz="2000" u="sng" dirty="0">
                <a:solidFill>
                  <a:schemeClr val="accent1"/>
                </a:solidFill>
                <a:ea typeface="ＭＳ Ｐゴシック" charset="0"/>
              </a:rPr>
            </a:br>
            <a:endParaRPr lang="fr-FR" sz="2000" dirty="0">
              <a:solidFill>
                <a:srgbClr val="FF0000"/>
              </a:solidFill>
              <a:ea typeface="ＭＳ Ｐゴシック" charset="0"/>
              <a:cs typeface="ＭＳ Ｐゴシック" charset="0"/>
            </a:endParaRPr>
          </a:p>
        </p:txBody>
      </p:sp>
      <p:sp>
        <p:nvSpPr>
          <p:cNvPr id="5123" name="Rectangle 3"/>
          <p:cNvSpPr>
            <a:spLocks noGrp="1" noChangeArrowheads="1"/>
          </p:cNvSpPr>
          <p:nvPr>
            <p:ph idx="1"/>
          </p:nvPr>
        </p:nvSpPr>
        <p:spPr>
          <a:xfrm>
            <a:off x="277091" y="1507111"/>
            <a:ext cx="10091276" cy="4890620"/>
          </a:xfrm>
        </p:spPr>
        <p:txBody>
          <a:bodyPr>
            <a:normAutofit fontScale="25000" lnSpcReduction="20000"/>
          </a:bodyPr>
          <a:lstStyle/>
          <a:p>
            <a:pPr marL="0" indent="0">
              <a:lnSpc>
                <a:spcPct val="120000"/>
              </a:lnSpc>
              <a:spcBef>
                <a:spcPts val="0"/>
              </a:spcBef>
              <a:buClr>
                <a:schemeClr val="tx2">
                  <a:lumMod val="75000"/>
                </a:schemeClr>
              </a:buClr>
              <a:buSzPct val="70000"/>
              <a:buNone/>
              <a:defRPr/>
            </a:pPr>
            <a:r>
              <a:rPr lang="fr-FR" sz="8000" dirty="0">
                <a:latin typeface="Century Gothic" panose="020B0502020202020204" pitchFamily="34" charset="0"/>
                <a:ea typeface="ＭＳ Ｐゴシック" charset="0"/>
              </a:rPr>
              <a:t>✔︎ </a:t>
            </a:r>
            <a:r>
              <a:rPr lang="fr-FR" sz="8000" b="1" dirty="0">
                <a:highlight>
                  <a:srgbClr val="FFFF00"/>
                </a:highlight>
                <a:latin typeface="Century Gothic" panose="020B0502020202020204" pitchFamily="34" charset="0"/>
                <a:ea typeface="ＭＳ Ｐゴシック" charset="0"/>
              </a:rPr>
              <a:t>PNDS du SPW </a:t>
            </a:r>
            <a:r>
              <a:rPr lang="fr-FR" sz="7200" dirty="0">
                <a:latin typeface="Century Gothic" panose="020B0502020202020204" pitchFamily="34" charset="0"/>
                <a:ea typeface="ＭＳ Ｐゴシック" charset="0"/>
              </a:rPr>
              <a:t>- </a:t>
            </a:r>
            <a:r>
              <a:rPr lang="fr-FR" sz="7200" dirty="0">
                <a:solidFill>
                  <a:srgbClr val="003FC6"/>
                </a:solidFill>
                <a:latin typeface="Century Gothic" panose="020B0502020202020204" pitchFamily="34" charset="0"/>
                <a:ea typeface="ＭＳ Ｐゴシック" charset="0"/>
                <a:cs typeface="ＭＳ Ｐゴシック" charset="0"/>
                <a:hlinkClick r:id="rId3">
                  <a:extLst>
                    <a:ext uri="{A12FA001-AC4F-418D-AE19-62706E023703}">
                      <ahyp:hlinkClr xmlns:ahyp="http://schemas.microsoft.com/office/drawing/2018/hyperlinkcolor" val="tx"/>
                    </a:ext>
                  </a:extLst>
                </a:hlinkClick>
              </a:rPr>
              <a:t>https://www.has-santé.fr/jcms/p_3291625/fr/syndrome-prader-willi</a:t>
            </a:r>
            <a:endParaRPr lang="fr-FR" sz="7200" dirty="0">
              <a:solidFill>
                <a:srgbClr val="003FC6"/>
              </a:solidFill>
              <a:latin typeface="Century Gothic" panose="020B0502020202020204" pitchFamily="34" charset="0"/>
              <a:ea typeface="ＭＳ Ｐゴシック" charset="0"/>
              <a:cs typeface="ＭＳ Ｐゴシック" charset="0"/>
            </a:endParaRPr>
          </a:p>
          <a:p>
            <a:pPr marL="0" indent="0">
              <a:lnSpc>
                <a:spcPct val="120000"/>
              </a:lnSpc>
              <a:spcBef>
                <a:spcPts val="0"/>
              </a:spcBef>
              <a:buClr>
                <a:schemeClr val="tx2">
                  <a:lumMod val="75000"/>
                </a:schemeClr>
              </a:buClr>
              <a:buSzPct val="70000"/>
              <a:buNone/>
              <a:defRPr/>
            </a:pPr>
            <a:endParaRPr lang="fr-FR" sz="3200" dirty="0">
              <a:solidFill>
                <a:srgbClr val="003FC6"/>
              </a:solidFill>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r>
              <a:rPr lang="fr-FR" sz="8000" dirty="0">
                <a:latin typeface="Century Gothic" panose="020B0502020202020204" pitchFamily="34" charset="0"/>
                <a:ea typeface="ＭＳ Ｐゴシック" charset="0"/>
              </a:rPr>
              <a:t>✔︎ </a:t>
            </a:r>
            <a:r>
              <a:rPr lang="fr-FR" sz="8000" b="1" dirty="0">
                <a:latin typeface="Century Gothic" panose="020B0502020202020204" pitchFamily="34" charset="0"/>
                <a:ea typeface="ＭＳ Ｐゴシック" charset="0"/>
              </a:rPr>
              <a:t>Site IPWSO  </a:t>
            </a:r>
            <a:r>
              <a:rPr lang="fr-FR" sz="7200" dirty="0">
                <a:solidFill>
                  <a:srgbClr val="003FC6"/>
                </a:solidFill>
                <a:latin typeface="Century Gothic" panose="020B0502020202020204" pitchFamily="34" charset="0"/>
                <a:ea typeface="ＭＳ Ｐゴシック" charset="0"/>
              </a:rPr>
              <a:t>-</a:t>
            </a:r>
            <a:r>
              <a:rPr lang="fr-FR" sz="7200" u="sng" dirty="0">
                <a:solidFill>
                  <a:srgbClr val="003FC6"/>
                </a:solidFill>
                <a:latin typeface="Century Gothic" panose="020B0502020202020204" pitchFamily="34" charset="0"/>
                <a:ea typeface="ＭＳ Ｐゴシック" charset="0"/>
              </a:rPr>
              <a:t> </a:t>
            </a:r>
            <a:r>
              <a:rPr lang="fr-FR" sz="7200" u="sng" dirty="0">
                <a:solidFill>
                  <a:srgbClr val="003FC6"/>
                </a:solidFill>
                <a:latin typeface="Century Gothic" panose="020B0502020202020204" pitchFamily="34" charset="0"/>
                <a:ea typeface="ＭＳ Ｐゴシック" charset="0"/>
                <a:hlinkClick r:id="rId4">
                  <a:extLst>
                    <a:ext uri="{A12FA001-AC4F-418D-AE19-62706E023703}">
                      <ahyp:hlinkClr xmlns:ahyp="http://schemas.microsoft.com/office/drawing/2018/hyperlinkcolor" val="tx"/>
                    </a:ext>
                  </a:extLst>
                </a:hlinkClick>
              </a:rPr>
              <a:t>https://ipwso.org/pws-information/information-for-professional-caregivers/</a:t>
            </a:r>
            <a:endParaRPr lang="fr-FR" sz="7200" u="sng" dirty="0">
              <a:solidFill>
                <a:srgbClr val="003FC6"/>
              </a:solidFill>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endParaRPr lang="fr-FR" sz="3200" u="sng" dirty="0">
              <a:solidFill>
                <a:srgbClr val="003FC6"/>
              </a:solidFill>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r>
              <a:rPr lang="fr-FR" sz="8000" dirty="0">
                <a:latin typeface="Century Gothic" panose="020B0502020202020204" pitchFamily="34" charset="0"/>
                <a:ea typeface="ＭＳ Ｐゴシック" charset="0"/>
              </a:rPr>
              <a:t>✔︎ </a:t>
            </a:r>
            <a:r>
              <a:rPr lang="fr-FR" sz="8000" b="1" dirty="0">
                <a:latin typeface="Century Gothic" panose="020B0502020202020204" pitchFamily="34" charset="0"/>
                <a:ea typeface="ＭＳ Ｐゴシック" charset="0"/>
              </a:rPr>
              <a:t>Site PWF  </a:t>
            </a:r>
            <a:r>
              <a:rPr lang="fr-FR" sz="7200" dirty="0">
                <a:latin typeface="Century Gothic" panose="020B0502020202020204" pitchFamily="34" charset="0"/>
                <a:ea typeface="ＭＳ Ｐゴシック" charset="0"/>
              </a:rPr>
              <a:t>- </a:t>
            </a:r>
            <a:r>
              <a:rPr lang="fr-FR" sz="7200" u="sng" dirty="0">
                <a:solidFill>
                  <a:srgbClr val="003FC6"/>
                </a:solidFill>
                <a:latin typeface="Century Gothic" panose="020B0502020202020204" pitchFamily="34" charset="0"/>
                <a:ea typeface="ＭＳ Ｐゴシック" charset="0"/>
              </a:rPr>
              <a:t>https://</a:t>
            </a:r>
            <a:r>
              <a:rPr lang="fr-FR" sz="7200" u="sng" dirty="0" err="1">
                <a:solidFill>
                  <a:srgbClr val="003FC6"/>
                </a:solidFill>
                <a:latin typeface="Century Gothic" panose="020B0502020202020204" pitchFamily="34" charset="0"/>
                <a:ea typeface="ＭＳ Ｐゴシック" charset="0"/>
              </a:rPr>
              <a:t>www.prader-willi.fr</a:t>
            </a:r>
            <a:r>
              <a:rPr lang="fr-FR" sz="7200" u="sng" dirty="0">
                <a:solidFill>
                  <a:srgbClr val="003FC6"/>
                </a:solidFill>
                <a:latin typeface="Century Gothic" panose="020B0502020202020204" pitchFamily="34" charset="0"/>
                <a:ea typeface="ＭＳ Ｐゴシック" charset="0"/>
              </a:rPr>
              <a:t>/ </a:t>
            </a:r>
          </a:p>
          <a:p>
            <a:pPr marL="0" indent="0">
              <a:lnSpc>
                <a:spcPct val="120000"/>
              </a:lnSpc>
              <a:spcBef>
                <a:spcPts val="0"/>
              </a:spcBef>
              <a:buClr>
                <a:schemeClr val="tx2">
                  <a:lumMod val="75000"/>
                </a:schemeClr>
              </a:buClr>
              <a:buSzPct val="70000"/>
              <a:buNone/>
              <a:defRPr/>
            </a:pPr>
            <a:endParaRPr lang="fr-FR" sz="3200" u="sng" dirty="0">
              <a:solidFill>
                <a:srgbClr val="003FC6"/>
              </a:solidFill>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r>
              <a:rPr lang="fr-FR" sz="8000" dirty="0">
                <a:latin typeface="Century Gothic" panose="020B0502020202020204" pitchFamily="34" charset="0"/>
                <a:ea typeface="ＭＳ Ｐゴシック" charset="0"/>
              </a:rPr>
              <a:t>✔︎ </a:t>
            </a:r>
            <a:r>
              <a:rPr lang="fr-FR" sz="8000" b="1" dirty="0">
                <a:latin typeface="Century Gothic" panose="020B0502020202020204" pitchFamily="34" charset="0"/>
                <a:ea typeface="ＭＳ Ｐゴシック" charset="0"/>
              </a:rPr>
              <a:t>Guide de pratiques partagées </a:t>
            </a:r>
            <a:r>
              <a:rPr lang="fr-FR" sz="8000" dirty="0">
                <a:latin typeface="Century Gothic" panose="020B0502020202020204" pitchFamily="34" charset="0"/>
                <a:ea typeface="ＭＳ Ｐゴシック" charset="0"/>
              </a:rPr>
              <a:t>pour l’accompagnement au quotidien de personnes avec le SPW </a:t>
            </a:r>
            <a:r>
              <a:rPr lang="fr-FR" sz="7200" dirty="0">
                <a:latin typeface="Century Gothic" panose="020B0502020202020204" pitchFamily="34" charset="0"/>
                <a:ea typeface="ＭＳ Ｐゴシック" charset="0"/>
              </a:rPr>
              <a:t>- </a:t>
            </a:r>
            <a:r>
              <a:rPr lang="fr-FR" sz="7200" u="sng" dirty="0">
                <a:solidFill>
                  <a:srgbClr val="0000FF"/>
                </a:solidFill>
                <a:latin typeface="Century Gothic" panose="020B0502020202020204" pitchFamily="34" charset="0"/>
                <a:ea typeface="ＭＳ Ｐゴシック" charset="0"/>
                <a:hlinkClick r:id="rId5">
                  <a:extLst>
                    <a:ext uri="{A12FA001-AC4F-418D-AE19-62706E023703}">
                      <ahyp:hlinkClr xmlns:ahyp="http://schemas.microsoft.com/office/drawing/2018/hyperlinkcolor" val="tx"/>
                    </a:ext>
                  </a:extLst>
                </a:hlinkClick>
              </a:rPr>
              <a:t>http://guide-prader-willi.fr/</a:t>
            </a:r>
            <a:r>
              <a:rPr lang="fr-FR" sz="7200" u="sng" dirty="0">
                <a:solidFill>
                  <a:srgbClr val="0000FF"/>
                </a:solidFill>
                <a:latin typeface="Century Gothic" panose="020B0502020202020204" pitchFamily="34" charset="0"/>
                <a:ea typeface="ＭＳ Ｐゴシック" charset="0"/>
              </a:rPr>
              <a:t> </a:t>
            </a:r>
          </a:p>
          <a:p>
            <a:pPr marL="0" indent="0">
              <a:lnSpc>
                <a:spcPct val="120000"/>
              </a:lnSpc>
              <a:spcBef>
                <a:spcPts val="0"/>
              </a:spcBef>
              <a:buClr>
                <a:schemeClr val="tx2">
                  <a:lumMod val="75000"/>
                </a:schemeClr>
              </a:buClr>
              <a:buSzPct val="70000"/>
              <a:buNone/>
              <a:defRPr/>
            </a:pPr>
            <a:endParaRPr lang="fr-FR" sz="3200" u="sng" dirty="0">
              <a:solidFill>
                <a:srgbClr val="0000FF"/>
              </a:solidFill>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r>
              <a:rPr lang="fr-FR" sz="8000" dirty="0">
                <a:latin typeface="Century Gothic" panose="020B0502020202020204" pitchFamily="34" charset="0"/>
                <a:ea typeface="ＭＳ Ｐゴシック" charset="0"/>
              </a:rPr>
              <a:t>✔︎ </a:t>
            </a:r>
            <a:r>
              <a:rPr lang="fr-FR" sz="8000" dirty="0">
                <a:highlight>
                  <a:srgbClr val="FFFF00"/>
                </a:highlight>
                <a:latin typeface="Century Gothic" panose="020B0502020202020204" pitchFamily="34" charset="0"/>
                <a:ea typeface="ＭＳ Ｐゴシック" charset="0"/>
              </a:rPr>
              <a:t>Filière </a:t>
            </a:r>
            <a:r>
              <a:rPr lang="fr-FR" sz="8000" dirty="0" err="1">
                <a:highlight>
                  <a:srgbClr val="FFFF00"/>
                </a:highlight>
                <a:latin typeface="Century Gothic" panose="020B0502020202020204" pitchFamily="34" charset="0"/>
                <a:ea typeface="ＭＳ Ｐゴシック" charset="0"/>
              </a:rPr>
              <a:t>DéfiScience</a:t>
            </a:r>
            <a:r>
              <a:rPr lang="fr-FR" sz="8000" dirty="0">
                <a:highlight>
                  <a:srgbClr val="FFFF00"/>
                </a:highlight>
                <a:latin typeface="Century Gothic" panose="020B0502020202020204" pitchFamily="34" charset="0"/>
                <a:ea typeface="ＭＳ Ｐゴシック" charset="0"/>
              </a:rPr>
              <a:t> (vidéos)</a:t>
            </a:r>
            <a:r>
              <a:rPr lang="fr-FR" sz="8000" u="sng" dirty="0">
                <a:solidFill>
                  <a:srgbClr val="0000FF"/>
                </a:solidFill>
                <a:highlight>
                  <a:srgbClr val="FFFF00"/>
                </a:highlight>
                <a:latin typeface="Century Gothic" panose="020B0502020202020204" pitchFamily="34" charset="0"/>
                <a:ea typeface="ＭＳ Ｐゴシック" charset="0"/>
              </a:rPr>
              <a:t> </a:t>
            </a:r>
            <a:r>
              <a:rPr lang="fr-FR" sz="8000" u="sng" dirty="0">
                <a:solidFill>
                  <a:srgbClr val="0000FF"/>
                </a:solidFill>
                <a:latin typeface="Century Gothic" panose="020B0502020202020204" pitchFamily="34" charset="0"/>
                <a:ea typeface="ＭＳ Ｐゴシック" charset="0"/>
              </a:rPr>
              <a:t>- </a:t>
            </a:r>
            <a:r>
              <a:rPr lang="fr-FR" sz="8000" dirty="0">
                <a:latin typeface="Century Gothic" panose="020B0502020202020204" pitchFamily="34" charset="0"/>
                <a:ea typeface="ＭＳ Ｐゴシック" charset="0"/>
              </a:rPr>
              <a:t>SPW, Mieux comprendre pour mieux accompagner  </a:t>
            </a:r>
            <a:r>
              <a:rPr lang="fr-FR" sz="7200" u="sng" dirty="0">
                <a:solidFill>
                  <a:srgbClr val="003FC6"/>
                </a:solidFill>
                <a:latin typeface="Century Gothic" panose="020B0502020202020204" pitchFamily="34" charset="0"/>
                <a:ea typeface="ＭＳ Ｐゴシック" charset="0"/>
                <a:hlinkClick r:id="rId6">
                  <a:extLst>
                    <a:ext uri="{A12FA001-AC4F-418D-AE19-62706E023703}">
                      <ahyp:hlinkClr xmlns:ahyp="http://schemas.microsoft.com/office/drawing/2018/hyperlinkcolor" val="tx"/>
                    </a:ext>
                  </a:extLst>
                </a:hlinkClick>
              </a:rPr>
              <a:t>https://numerique.defiscience.fr/formation-le-syndrome-de-prader-willi/</a:t>
            </a:r>
            <a:endParaRPr lang="fr-FR" sz="7200" u="sng" dirty="0">
              <a:solidFill>
                <a:srgbClr val="003FC6"/>
              </a:solidFill>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endParaRPr lang="fr-FR" sz="3200" dirty="0">
              <a:latin typeface="Century Gothic" panose="020B0502020202020204" pitchFamily="34" charset="0"/>
              <a:ea typeface="ＭＳ Ｐゴシック" charset="0"/>
            </a:endParaRPr>
          </a:p>
          <a:p>
            <a:pPr marL="0" indent="0">
              <a:lnSpc>
                <a:spcPct val="120000"/>
              </a:lnSpc>
              <a:spcBef>
                <a:spcPts val="0"/>
              </a:spcBef>
              <a:buClr>
                <a:schemeClr val="tx2">
                  <a:lumMod val="75000"/>
                </a:schemeClr>
              </a:buClr>
              <a:buSzPct val="70000"/>
              <a:buNone/>
              <a:defRPr/>
            </a:pPr>
            <a:r>
              <a:rPr lang="fr-FR" sz="8000" dirty="0">
                <a:latin typeface="Century Gothic" panose="020B0502020202020204" pitchFamily="34" charset="0"/>
                <a:ea typeface="ＭＳ Ｐゴシック" charset="0"/>
              </a:rPr>
              <a:t>✔︎ Données </a:t>
            </a:r>
            <a:r>
              <a:rPr lang="fr-FR" sz="8000" dirty="0">
                <a:latin typeface="Century Gothic" panose="020B0502020202020204" pitchFamily="34" charset="0"/>
              </a:rPr>
              <a:t>médicales que parents et accompagnants de personnes porteuses du SPW doivent connaître Le syndrome de Prader-</a:t>
            </a:r>
            <a:r>
              <a:rPr lang="fr-FR" sz="8000" dirty="0" err="1">
                <a:latin typeface="Century Gothic" panose="020B0502020202020204" pitchFamily="34" charset="0"/>
              </a:rPr>
              <a:t>Willi</a:t>
            </a:r>
            <a:r>
              <a:rPr lang="fr-FR" sz="8000" dirty="0">
                <a:latin typeface="Century Gothic" panose="020B0502020202020204" pitchFamily="34" charset="0"/>
              </a:rPr>
              <a:t> (SPW)</a:t>
            </a:r>
          </a:p>
          <a:p>
            <a:pPr marL="39688" indent="0">
              <a:lnSpc>
                <a:spcPct val="120000"/>
              </a:lnSpc>
              <a:spcBef>
                <a:spcPts val="0"/>
              </a:spcBef>
              <a:buClr>
                <a:srgbClr val="FFFF00"/>
              </a:buClr>
              <a:buSzPct val="70000"/>
              <a:buNone/>
              <a:defRPr/>
            </a:pPr>
            <a:r>
              <a:rPr lang="fr-FR" sz="7200" u="sng" dirty="0">
                <a:solidFill>
                  <a:srgbClr val="003FC6"/>
                </a:solidFill>
                <a:latin typeface="Century Gothic" panose="020B0502020202020204" pitchFamily="34" charset="0"/>
                <a:hlinkClick r:id="rId7">
                  <a:extLst>
                    <a:ext uri="{A12FA001-AC4F-418D-AE19-62706E023703}">
                      <ahyp:hlinkClr xmlns:ahyp="http://schemas.microsoft.com/office/drawing/2018/hyperlinkcolor" val="tx"/>
                    </a:ext>
                  </a:extLst>
                </a:hlinkClick>
              </a:rPr>
              <a:t>Données_médicales_SPW_PWF&amp;CR</a:t>
            </a:r>
            <a:endParaRPr lang="fr-FR" sz="7200" u="sng" dirty="0">
              <a:solidFill>
                <a:srgbClr val="003FC6"/>
              </a:solidFill>
              <a:latin typeface="Century Gothic" panose="020B0502020202020204" pitchFamily="34" charset="0"/>
            </a:endParaRPr>
          </a:p>
          <a:p>
            <a:pPr marL="39688" indent="0">
              <a:lnSpc>
                <a:spcPct val="120000"/>
              </a:lnSpc>
              <a:spcBef>
                <a:spcPts val="0"/>
              </a:spcBef>
              <a:buClr>
                <a:srgbClr val="FFFF00"/>
              </a:buClr>
              <a:buSzPct val="70000"/>
              <a:buNone/>
              <a:defRPr/>
            </a:pPr>
            <a:endParaRPr lang="fr-FR" sz="3200" dirty="0">
              <a:solidFill>
                <a:srgbClr val="003FC6"/>
              </a:solidFill>
              <a:latin typeface="Century Gothic" panose="020B0502020202020204" pitchFamily="34" charset="0"/>
              <a:ea typeface="ＭＳ Ｐゴシック" charset="0"/>
            </a:endParaRPr>
          </a:p>
          <a:p>
            <a:pPr marL="39688" indent="0">
              <a:lnSpc>
                <a:spcPct val="120000"/>
              </a:lnSpc>
              <a:spcBef>
                <a:spcPts val="0"/>
              </a:spcBef>
              <a:buClr>
                <a:srgbClr val="FFFF00"/>
              </a:buClr>
              <a:buNone/>
              <a:defRPr/>
            </a:pPr>
            <a:r>
              <a:rPr lang="fr-FR" sz="8000" dirty="0">
                <a:latin typeface="Century Gothic" panose="020B0502020202020204" pitchFamily="34" charset="0"/>
                <a:ea typeface="ＭＳ Ｐゴシック" charset="0"/>
              </a:rPr>
              <a:t>✔︎ </a:t>
            </a:r>
            <a:r>
              <a:rPr lang="fr-FR" sz="8000" b="1" dirty="0">
                <a:latin typeface="Century Gothic" panose="020B0502020202020204" pitchFamily="34" charset="0"/>
                <a:ea typeface="ＭＳ Ｐゴシック" charset="0"/>
              </a:rPr>
              <a:t>Carte de soins et d’urgen</a:t>
            </a:r>
            <a:r>
              <a:rPr lang="fr-FR" sz="8000" dirty="0">
                <a:latin typeface="Century Gothic" panose="020B0502020202020204" pitchFamily="34" charset="0"/>
                <a:ea typeface="ＭＳ Ｐゴシック" charset="0"/>
              </a:rPr>
              <a:t>ce (à demander au centre de référence)</a:t>
            </a:r>
          </a:p>
          <a:p>
            <a:pPr marL="39688" indent="0">
              <a:lnSpc>
                <a:spcPct val="120000"/>
              </a:lnSpc>
              <a:spcBef>
                <a:spcPts val="0"/>
              </a:spcBef>
              <a:buClr>
                <a:srgbClr val="FFFF00"/>
              </a:buClr>
              <a:buNone/>
              <a:defRPr/>
            </a:pPr>
            <a:r>
              <a:rPr lang="fr-FR" sz="7200" dirty="0">
                <a:latin typeface="Century Gothic" panose="020B0502020202020204" pitchFamily="34" charset="0"/>
                <a:ea typeface="ＭＳ Ｐゴシック" charset="0"/>
              </a:rPr>
              <a:t> </a:t>
            </a:r>
            <a:r>
              <a:rPr lang="fr-FR" sz="7200" u="sng" dirty="0">
                <a:solidFill>
                  <a:srgbClr val="003FC6"/>
                </a:solidFill>
                <a:latin typeface="Century Gothic" panose="020B0502020202020204" pitchFamily="34" charset="0"/>
                <a:hlinkClick r:id="rId8">
                  <a:extLst>
                    <a:ext uri="{A12FA001-AC4F-418D-AE19-62706E023703}">
                      <ahyp:hlinkClr xmlns:ahyp="http://schemas.microsoft.com/office/drawing/2018/hyperlinkcolor" val="tx"/>
                    </a:ext>
                  </a:extLst>
                </a:hlinkClick>
              </a:rPr>
              <a:t>https://www.chu-toulouse.fr/-centre-de-reference-du-syndrome-de-</a:t>
            </a:r>
            <a:r>
              <a:rPr lang="fr-FR" sz="7200" u="sng" dirty="0" err="1">
                <a:solidFill>
                  <a:srgbClr val="003FC6"/>
                </a:solidFill>
                <a:latin typeface="Century Gothic" panose="020B0502020202020204" pitchFamily="34" charset="0"/>
                <a:hlinkClick r:id="rId8">
                  <a:extLst>
                    <a:ext uri="{A12FA001-AC4F-418D-AE19-62706E023703}">
                      <ahyp:hlinkClr xmlns:ahyp="http://schemas.microsoft.com/office/drawing/2018/hyperlinkcolor" val="tx"/>
                    </a:ext>
                  </a:extLst>
                </a:hlinkClick>
              </a:rPr>
              <a:t>prader</a:t>
            </a:r>
            <a:r>
              <a:rPr lang="fr-FR" sz="7200" u="sng" dirty="0">
                <a:solidFill>
                  <a:srgbClr val="003FC6"/>
                </a:solidFill>
                <a:latin typeface="Century Gothic" panose="020B0502020202020204" pitchFamily="34" charset="0"/>
                <a:hlinkClick r:id="rId8">
                  <a:extLst>
                    <a:ext uri="{A12FA001-AC4F-418D-AE19-62706E023703}">
                      <ahyp:hlinkClr xmlns:ahyp="http://schemas.microsoft.com/office/drawing/2018/hyperlinkcolor" val="tx"/>
                    </a:ext>
                  </a:extLst>
                </a:hlinkClick>
              </a:rPr>
              <a:t>-willi</a:t>
            </a:r>
            <a:endParaRPr lang="fr-FR" sz="7200" u="sng" dirty="0">
              <a:solidFill>
                <a:srgbClr val="003FC6"/>
              </a:solidFill>
              <a:latin typeface="Century Gothic" panose="020B0502020202020204" pitchFamily="34" charset="0"/>
            </a:endParaRPr>
          </a:p>
          <a:p>
            <a:pPr marL="39688" indent="0">
              <a:buClr>
                <a:srgbClr val="FFFF00"/>
              </a:buClr>
              <a:buNone/>
              <a:defRPr/>
            </a:pPr>
            <a:endParaRPr lang="fr-FR" u="sng" dirty="0">
              <a:solidFill>
                <a:srgbClr val="0000FF"/>
              </a:solidFill>
              <a:latin typeface="Comic Sans MS" charset="0"/>
              <a:ea typeface="ＭＳ Ｐゴシック" charset="0"/>
            </a:endParaRPr>
          </a:p>
          <a:p>
            <a:pPr marL="39688" indent="0">
              <a:buClr>
                <a:srgbClr val="FFFF00"/>
              </a:buClr>
              <a:buNone/>
              <a:defRPr/>
            </a:pPr>
            <a:r>
              <a:rPr lang="fr-FR" sz="2400" dirty="0">
                <a:solidFill>
                  <a:srgbClr val="FFFF00"/>
                </a:solidFill>
                <a:latin typeface="Comic Sans MS" charset="0"/>
                <a:ea typeface="ＭＳ Ｐゴシック" charset="0"/>
              </a:rPr>
              <a:t>		</a:t>
            </a:r>
          </a:p>
          <a:p>
            <a:pPr marL="39688" indent="0">
              <a:buClr>
                <a:srgbClr val="FFFF00"/>
              </a:buClr>
              <a:buNone/>
              <a:defRPr/>
            </a:pPr>
            <a:r>
              <a:rPr lang="fr-FR" sz="1800" dirty="0"/>
              <a:t>	</a:t>
            </a:r>
          </a:p>
          <a:p>
            <a:pPr marL="39688" indent="0">
              <a:buClr>
                <a:srgbClr val="FFFF00"/>
              </a:buClr>
              <a:buNone/>
              <a:defRPr/>
            </a:pPr>
            <a:endParaRPr lang="fr-FR" sz="2400" dirty="0">
              <a:latin typeface="Comic Sans MS" charset="0"/>
              <a:ea typeface="ＭＳ Ｐゴシック" charset="0"/>
            </a:endParaRPr>
          </a:p>
          <a:p>
            <a:pPr lvl="1" eaLnBrk="1" hangingPunct="1">
              <a:buClr>
                <a:srgbClr val="FF0000"/>
              </a:buClr>
              <a:defRPr/>
            </a:pPr>
            <a:endParaRPr lang="fr-FR" dirty="0">
              <a:effectLst>
                <a:outerShdw dir="2700000" algn="tl" rotWithShape="0">
                  <a:srgbClr val="000000">
                    <a:alpha val="35000"/>
                  </a:srgbClr>
                </a:outerShdw>
              </a:effectLst>
              <a:latin typeface="Comic Sans MS" charset="0"/>
              <a:ea typeface="ＭＳ Ｐゴシック" charset="0"/>
            </a:endParaRPr>
          </a:p>
          <a:p>
            <a:pPr marL="496888" lvl="1" indent="0">
              <a:buClr>
                <a:srgbClr val="FF0000"/>
              </a:buClr>
              <a:buNone/>
              <a:defRPr/>
            </a:pPr>
            <a:r>
              <a:rPr lang="fr-FR" dirty="0">
                <a:effectLst>
                  <a:outerShdw dir="2700000" algn="tl" rotWithShape="0">
                    <a:srgbClr val="000000">
                      <a:alpha val="35000"/>
                    </a:srgbClr>
                  </a:outerShdw>
                </a:effectLst>
                <a:latin typeface="Comic Sans MS" charset="0"/>
                <a:ea typeface="ＭＳ Ｐゴシック" charset="0"/>
              </a:rPr>
              <a:t> </a:t>
            </a:r>
            <a:r>
              <a:rPr lang="fr-FR" dirty="0" err="1">
                <a:effectLst>
                  <a:outerShdw dir="2700000" algn="tl" rotWithShape="0">
                    <a:srgbClr val="000000">
                      <a:alpha val="35000"/>
                    </a:srgbClr>
                  </a:outerShdw>
                </a:effectLst>
                <a:latin typeface="Comic Sans MS" charset="0"/>
                <a:ea typeface="ＭＳ Ｐゴシック" charset="0"/>
              </a:rPr>
              <a:t>CarteFi</a:t>
            </a:r>
            <a:endParaRPr lang="fr-FR" dirty="0">
              <a:effectLst>
                <a:outerShdw dir="2700000" algn="tl" rotWithShape="0">
                  <a:srgbClr val="000000">
                    <a:alpha val="35000"/>
                  </a:srgbClr>
                </a:outerShdw>
              </a:effectLst>
              <a:latin typeface="Comic Sans MS" charset="0"/>
              <a:ea typeface="ＭＳ Ｐゴシック" charset="0"/>
            </a:endParaRPr>
          </a:p>
        </p:txBody>
      </p:sp>
      <p:pic>
        <p:nvPicPr>
          <p:cNvPr id="3" name="Image 2" descr="Capture d'écran 2018-01-22 18.35.0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9521" y="4880089"/>
            <a:ext cx="1495481" cy="1160454"/>
          </a:xfrm>
          <a:prstGeom prst="rect">
            <a:avLst/>
          </a:prstGeom>
        </p:spPr>
      </p:pic>
      <p:pic>
        <p:nvPicPr>
          <p:cNvPr id="5" name="Image 4"/>
          <p:cNvPicPr>
            <a:picLocks noChangeAspect="1"/>
          </p:cNvPicPr>
          <p:nvPr/>
        </p:nvPicPr>
        <p:blipFill>
          <a:blip r:embed="rId10"/>
          <a:stretch>
            <a:fillRect/>
          </a:stretch>
        </p:blipFill>
        <p:spPr>
          <a:xfrm>
            <a:off x="9982200" y="1769453"/>
            <a:ext cx="1482802" cy="1160454"/>
          </a:xfrm>
          <a:prstGeom prst="rect">
            <a:avLst/>
          </a:prstGeom>
        </p:spPr>
      </p:pic>
      <p:pic>
        <p:nvPicPr>
          <p:cNvPr id="6" name="Image 5"/>
          <p:cNvPicPr>
            <a:picLocks noChangeAspect="1"/>
          </p:cNvPicPr>
          <p:nvPr/>
        </p:nvPicPr>
        <p:blipFill>
          <a:blip r:embed="rId11"/>
          <a:stretch>
            <a:fillRect/>
          </a:stretch>
        </p:blipFill>
        <p:spPr>
          <a:xfrm>
            <a:off x="9990764" y="3048969"/>
            <a:ext cx="1474238" cy="1136289"/>
          </a:xfrm>
          <a:prstGeom prst="rect">
            <a:avLst/>
          </a:prstGeom>
        </p:spPr>
      </p:pic>
      <p:sp>
        <p:nvSpPr>
          <p:cNvPr id="4" name="Espace réservé du pied de page 3">
            <a:extLst>
              <a:ext uri="{FF2B5EF4-FFF2-40B4-BE49-F238E27FC236}">
                <a16:creationId xmlns:a16="http://schemas.microsoft.com/office/drawing/2014/main" id="{0E5C1698-817C-6445-8AB9-115205C6C604}"/>
              </a:ext>
            </a:extLst>
          </p:cNvPr>
          <p:cNvSpPr>
            <a:spLocks noGrp="1"/>
          </p:cNvSpPr>
          <p:nvPr>
            <p:ph type="ftr" sz="quarter" idx="11"/>
          </p:nvPr>
        </p:nvSpPr>
        <p:spPr/>
        <p:txBody>
          <a:bodyPr/>
          <a:lstStyle/>
          <a:p>
            <a:r>
              <a:rPr lang="fr-FR"/>
              <a:t>PWF_FMOB_Mars_2025</a:t>
            </a:r>
          </a:p>
        </p:txBody>
      </p:sp>
      <p:sp>
        <p:nvSpPr>
          <p:cNvPr id="7" name="Espace réservé du numéro de diapositive 6">
            <a:extLst>
              <a:ext uri="{FF2B5EF4-FFF2-40B4-BE49-F238E27FC236}">
                <a16:creationId xmlns:a16="http://schemas.microsoft.com/office/drawing/2014/main" id="{9DC872AE-6C3F-7588-79AF-AB544CB6BE55}"/>
              </a:ext>
            </a:extLst>
          </p:cNvPr>
          <p:cNvSpPr>
            <a:spLocks noGrp="1"/>
          </p:cNvSpPr>
          <p:nvPr>
            <p:ph type="sldNum" sz="quarter" idx="12"/>
          </p:nvPr>
        </p:nvSpPr>
        <p:spPr/>
        <p:txBody>
          <a:bodyPr/>
          <a:lstStyle/>
          <a:p>
            <a:fld id="{E4D72145-4092-4AE1-9643-D15D8F9894BE}" type="slidenum">
              <a:rPr lang="fr-FR" smtClean="0"/>
              <a:t>16</a:t>
            </a:fld>
            <a:endParaRPr lang="fr-FR"/>
          </a:p>
        </p:txBody>
      </p:sp>
    </p:spTree>
    <p:extLst>
      <p:ext uri="{BB962C8B-B14F-4D97-AF65-F5344CB8AC3E}">
        <p14:creationId xmlns:p14="http://schemas.microsoft.com/office/powerpoint/2010/main" val="1188564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a:xfrm>
            <a:off x="692727" y="263236"/>
            <a:ext cx="10661073" cy="1138502"/>
          </a:xfrm>
        </p:spPr>
        <p:txBody>
          <a:bodyPr>
            <a:noAutofit/>
          </a:bodyPr>
          <a:lstStyle/>
          <a:p>
            <a:pPr>
              <a:buClr>
                <a:schemeClr val="tx2">
                  <a:lumMod val="75000"/>
                </a:schemeClr>
              </a:buClr>
              <a:buSzPct val="70000"/>
            </a:pPr>
            <a:r>
              <a:rPr lang="fr-FR" sz="4000" dirty="0">
                <a:solidFill>
                  <a:schemeClr val="tx1"/>
                </a:solidFill>
                <a:latin typeface="Century Gothic" panose="020B0502020202020204" pitchFamily="34" charset="0"/>
                <a:ea typeface="ＭＳ Ｐゴシック" charset="0"/>
                <a:cs typeface="ＭＳ Ｐゴシック" charset="0"/>
              </a:rPr>
              <a:t>Module 2</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Le comportement alimentaire</a:t>
            </a:r>
          </a:p>
        </p:txBody>
      </p:sp>
      <p:sp>
        <p:nvSpPr>
          <p:cNvPr id="32770" name="Rectangle 3"/>
          <p:cNvSpPr>
            <a:spLocks noGrp="1" noChangeArrowheads="1"/>
          </p:cNvSpPr>
          <p:nvPr>
            <p:ph idx="1"/>
          </p:nvPr>
        </p:nvSpPr>
        <p:spPr>
          <a:xfrm>
            <a:off x="765463" y="1749207"/>
            <a:ext cx="10515600" cy="4259673"/>
          </a:xfrm>
        </p:spPr>
        <p:txBody>
          <a:bodyPr anchor="t">
            <a:normAutofit/>
          </a:bodyPr>
          <a:lstStyle/>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6396EDDA-3BDD-6B42-9A25-D66F05A67265}"/>
              </a:ext>
            </a:extLst>
          </p:cNvPr>
          <p:cNvSpPr>
            <a:spLocks noGrp="1"/>
          </p:cNvSpPr>
          <p:nvPr>
            <p:ph type="ftr" sz="quarter" idx="11"/>
          </p:nvPr>
        </p:nvSpPr>
        <p:spPr/>
        <p:txBody>
          <a:bodyPr/>
          <a:lstStyle/>
          <a:p>
            <a:r>
              <a:rPr lang="fr-FR"/>
              <a:t>PWF_FMOB_Mars_2025</a:t>
            </a:r>
          </a:p>
        </p:txBody>
      </p:sp>
      <p:pic>
        <p:nvPicPr>
          <p:cNvPr id="3" name="Image 6" descr="gourmandise.jpg">
            <a:extLst>
              <a:ext uri="{FF2B5EF4-FFF2-40B4-BE49-F238E27FC236}">
                <a16:creationId xmlns:a16="http://schemas.microsoft.com/office/drawing/2014/main" id="{133C8A72-6DF6-5907-DF34-0428039CA37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2727" y="1749207"/>
            <a:ext cx="4732225" cy="370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4">
            <a:extLst>
              <a:ext uri="{FF2B5EF4-FFF2-40B4-BE49-F238E27FC236}">
                <a16:creationId xmlns:a16="http://schemas.microsoft.com/office/drawing/2014/main" id="{DB12A505-5FEE-60A2-FD44-BF157FB071A5}"/>
              </a:ext>
            </a:extLst>
          </p:cNvPr>
          <p:cNvSpPr txBox="1"/>
          <p:nvPr/>
        </p:nvSpPr>
        <p:spPr>
          <a:xfrm>
            <a:off x="5209954" y="1749208"/>
            <a:ext cx="5668254" cy="5386090"/>
          </a:xfrm>
          <a:prstGeom prst="rect">
            <a:avLst/>
          </a:prstGeom>
          <a:noFill/>
        </p:spPr>
        <p:txBody>
          <a:bodyPr wrap="square" rtlCol="0">
            <a:spAutoFit/>
          </a:bodyPr>
          <a:lstStyle/>
          <a:p>
            <a:pPr marL="457200" lvl="1" indent="0">
              <a:buClr>
                <a:schemeClr val="tx2">
                  <a:lumMod val="75000"/>
                </a:schemeClr>
              </a:buClr>
              <a:buSzPct val="70000"/>
              <a:buNone/>
            </a:pPr>
            <a:r>
              <a:rPr lang="fr-FR" sz="2800" b="1" dirty="0">
                <a:latin typeface="Century Gothic" panose="020B0502020202020204" pitchFamily="34" charset="0"/>
                <a:ea typeface="ＭＳ Ｐゴシック" charset="0"/>
                <a:cs typeface="ＭＳ Ｐゴシック" charset="0"/>
              </a:rPr>
              <a:t>Acte social – Enjeu vital</a:t>
            </a:r>
          </a:p>
          <a:p>
            <a:pPr marL="457200" lvl="1" indent="0">
              <a:buClr>
                <a:schemeClr val="tx2">
                  <a:lumMod val="75000"/>
                </a:schemeClr>
              </a:buClr>
              <a:buSzPct val="70000"/>
              <a:buNone/>
            </a:pPr>
            <a:endParaRPr lang="fr-FR" sz="2800" dirty="0">
              <a:latin typeface="Century Gothic" panose="020B0502020202020204" pitchFamily="34" charset="0"/>
              <a:ea typeface="ＭＳ Ｐゴシック" charset="0"/>
              <a:cs typeface="ＭＳ Ｐゴシック" charset="0"/>
            </a:endParaRPr>
          </a:p>
          <a:p>
            <a:pPr lvl="1">
              <a:buClr>
                <a:schemeClr val="tx2">
                  <a:lumMod val="75000"/>
                </a:schemeClr>
              </a:buClr>
              <a:buSzPct val="70000"/>
            </a:pPr>
            <a:r>
              <a:rPr lang="fr-FR" sz="2800" dirty="0">
                <a:latin typeface="Century Gothic" panose="020B0502020202020204" pitchFamily="34" charset="0"/>
                <a:ea typeface="ＭＳ Ｐゴシック" charset="0"/>
                <a:cs typeface="ＭＳ Ｐゴシック" charset="0"/>
              </a:rPr>
              <a:t>- Troubles majeurs du comportement alimentaire</a:t>
            </a:r>
          </a:p>
          <a:p>
            <a:pPr marL="457200" lvl="1" indent="0">
              <a:buClr>
                <a:schemeClr val="tx2">
                  <a:lumMod val="75000"/>
                </a:schemeClr>
              </a:buClr>
              <a:buSzPct val="70000"/>
              <a:buNone/>
            </a:pPr>
            <a:endParaRPr lang="fr-FR" sz="2800" dirty="0">
              <a:latin typeface="Century Gothic" panose="020B0502020202020204" pitchFamily="34" charset="0"/>
              <a:ea typeface="ＭＳ Ｐゴシック" charset="0"/>
              <a:cs typeface="ＭＳ Ｐゴシック" charset="0"/>
            </a:endParaRPr>
          </a:p>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cs typeface="ＭＳ Ｐゴシック" charset="0"/>
              </a:rPr>
              <a:t>- Le SPW, intrication forte du somatique et du psychique</a:t>
            </a:r>
          </a:p>
          <a:p>
            <a:pPr marL="457200" lvl="1" indent="0">
              <a:buClr>
                <a:schemeClr val="tx2">
                  <a:lumMod val="75000"/>
                </a:schemeClr>
              </a:buClr>
              <a:buSzPct val="70000"/>
              <a:buNone/>
            </a:pPr>
            <a:endParaRPr lang="fr-FR" sz="2800" dirty="0">
              <a:latin typeface="Century Gothic" panose="020B0502020202020204" pitchFamily="34" charset="0"/>
              <a:ea typeface="ＭＳ Ｐゴシック" charset="0"/>
              <a:cs typeface="ＭＳ Ｐゴシック" charset="0"/>
            </a:endParaRPr>
          </a:p>
          <a:p>
            <a:pPr marL="457200" lvl="1" indent="0">
              <a:buClr>
                <a:schemeClr val="tx2">
                  <a:lumMod val="75000"/>
                </a:schemeClr>
              </a:buClr>
              <a:buSzPct val="70000"/>
              <a:buNone/>
            </a:pPr>
            <a:r>
              <a:rPr lang="fr-FR" sz="2800">
                <a:latin typeface="Century Gothic" panose="020B0502020202020204" pitchFamily="34" charset="0"/>
                <a:ea typeface="ＭＳ Ｐゴシック" charset="0"/>
                <a:cs typeface="ＭＳ Ｐゴシック" charset="0"/>
              </a:rPr>
              <a:t>- Un </a:t>
            </a:r>
            <a:r>
              <a:rPr lang="fr-FR" sz="2800" dirty="0">
                <a:latin typeface="Century Gothic" panose="020B0502020202020204" pitchFamily="34" charset="0"/>
                <a:ea typeface="ＭＳ Ｐゴシック" charset="0"/>
                <a:cs typeface="ＭＳ Ｐゴシック" charset="0"/>
              </a:rPr>
              <a:t>accompagnement permanent</a:t>
            </a:r>
          </a:p>
          <a:p>
            <a:pPr marL="457200" lvl="1" indent="0">
              <a:buClr>
                <a:schemeClr val="tx2">
                  <a:lumMod val="75000"/>
                </a:schemeClr>
              </a:buClr>
              <a:buSzPct val="70000"/>
              <a:buNone/>
            </a:pPr>
            <a:endParaRPr lang="fr-FR" sz="2800" b="1" dirty="0">
              <a:latin typeface="+mj-lt"/>
              <a:ea typeface="ＭＳ Ｐゴシック" charset="0"/>
              <a:cs typeface="ＭＳ Ｐゴシック" charset="0"/>
            </a:endParaRPr>
          </a:p>
          <a:p>
            <a:pPr marL="457200" lvl="1" indent="0">
              <a:buClr>
                <a:schemeClr val="tx2">
                  <a:lumMod val="75000"/>
                </a:schemeClr>
              </a:buClr>
              <a:buSzPct val="70000"/>
              <a:buNone/>
            </a:pPr>
            <a:endParaRPr lang="fr-FR" sz="1800" b="1" dirty="0">
              <a:latin typeface="+mj-lt"/>
              <a:ea typeface="ＭＳ Ｐゴシック" charset="0"/>
              <a:cs typeface="ＭＳ Ｐゴシック" charset="0"/>
            </a:endParaRPr>
          </a:p>
          <a:p>
            <a:endParaRPr lang="fr-FR" dirty="0"/>
          </a:p>
        </p:txBody>
      </p:sp>
      <p:sp>
        <p:nvSpPr>
          <p:cNvPr id="6" name="Espace réservé du numéro de diapositive 5">
            <a:extLst>
              <a:ext uri="{FF2B5EF4-FFF2-40B4-BE49-F238E27FC236}">
                <a16:creationId xmlns:a16="http://schemas.microsoft.com/office/drawing/2014/main" id="{7D9A3717-7196-36DB-C571-13E62854934C}"/>
              </a:ext>
            </a:extLst>
          </p:cNvPr>
          <p:cNvSpPr>
            <a:spLocks noGrp="1"/>
          </p:cNvSpPr>
          <p:nvPr>
            <p:ph type="sldNum" sz="quarter" idx="12"/>
          </p:nvPr>
        </p:nvSpPr>
        <p:spPr/>
        <p:txBody>
          <a:bodyPr/>
          <a:lstStyle/>
          <a:p>
            <a:fld id="{E4D72145-4092-4AE1-9643-D15D8F9894BE}" type="slidenum">
              <a:rPr lang="fr-FR" smtClean="0"/>
              <a:t>17</a:t>
            </a:fld>
            <a:endParaRPr lang="fr-FR"/>
          </a:p>
        </p:txBody>
      </p:sp>
    </p:spTree>
    <p:extLst>
      <p:ext uri="{BB962C8B-B14F-4D97-AF65-F5344CB8AC3E}">
        <p14:creationId xmlns:p14="http://schemas.microsoft.com/office/powerpoint/2010/main" val="3381190457"/>
      </p:ext>
    </p:extLst>
  </p:cSld>
  <p:clrMapOvr>
    <a:masterClrMapping/>
  </p:clrMapOvr>
  <mc:AlternateContent xmlns:mc="http://schemas.openxmlformats.org/markup-compatibility/2006" xmlns:p14="http://schemas.microsoft.com/office/powerpoint/2010/main">
    <mc:Choice Requires="p14">
      <p:transition p14:dur="10" advTm="7876"/>
    </mc:Choice>
    <mc:Fallback xmlns="">
      <p:transition advTm="78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4" objId="3"/>
        <p14:stopEvt time="6281"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DC1B1-9120-9569-33C9-547A1300E431}"/>
            </a:ext>
          </a:extLst>
        </p:cNvPr>
        <p:cNvGrpSpPr/>
        <p:nvPr/>
      </p:nvGrpSpPr>
      <p:grpSpPr>
        <a:xfrm>
          <a:off x="0" y="0"/>
          <a:ext cx="0" cy="0"/>
          <a:chOff x="0" y="0"/>
          <a:chExt cx="0" cy="0"/>
        </a:xfrm>
      </p:grpSpPr>
      <p:sp>
        <p:nvSpPr>
          <p:cNvPr id="59408" name="Ellipse 11">
            <a:extLst>
              <a:ext uri="{FF2B5EF4-FFF2-40B4-BE49-F238E27FC236}">
                <a16:creationId xmlns:a16="http://schemas.microsoft.com/office/drawing/2014/main" id="{C034CCD7-E94E-5377-0D3E-2012C73F920F}"/>
              </a:ext>
            </a:extLst>
          </p:cNvPr>
          <p:cNvSpPr>
            <a:spLocks/>
          </p:cNvSpPr>
          <p:nvPr/>
        </p:nvSpPr>
        <p:spPr bwMode="auto">
          <a:xfrm>
            <a:off x="4079121" y="1720739"/>
            <a:ext cx="5695268" cy="4536505"/>
          </a:xfrm>
          <a:prstGeom prst="ellipse">
            <a:avLst/>
          </a:prstGeom>
          <a:solidFill>
            <a:srgbClr val="66CCFF"/>
          </a:solidFill>
          <a:ln w="9525">
            <a:solidFill>
              <a:schemeClr val="tx1"/>
            </a:solidFill>
            <a:round/>
            <a:headEnd/>
            <a:tailEnd/>
          </a:ln>
        </p:spPr>
        <p:txBody>
          <a:bodyPr/>
          <a:lstStyle/>
          <a:p>
            <a:endParaRPr lang="fr-FR" dirty="0">
              <a:solidFill>
                <a:srgbClr val="66CCFF"/>
              </a:solidFill>
            </a:endParaRPr>
          </a:p>
        </p:txBody>
      </p:sp>
      <p:sp>
        <p:nvSpPr>
          <p:cNvPr id="59409" name="Text Box 8">
            <a:extLst>
              <a:ext uri="{FF2B5EF4-FFF2-40B4-BE49-F238E27FC236}">
                <a16:creationId xmlns:a16="http://schemas.microsoft.com/office/drawing/2014/main" id="{D34CE22B-EEB9-7B9F-C7A4-86917F5FB216}"/>
              </a:ext>
            </a:extLst>
          </p:cNvPr>
          <p:cNvSpPr txBox="1">
            <a:spLocks/>
          </p:cNvSpPr>
          <p:nvPr/>
        </p:nvSpPr>
        <p:spPr bwMode="auto">
          <a:xfrm>
            <a:off x="491058" y="5658611"/>
            <a:ext cx="10089931"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spcBef>
                <a:spcPct val="50000"/>
              </a:spcBef>
            </a:pPr>
            <a:r>
              <a:rPr lang="fr-FR" b="1" dirty="0">
                <a:solidFill>
                  <a:schemeClr val="tx1"/>
                </a:solidFill>
                <a:latin typeface="Century Gothic" panose="020B0502020202020204" pitchFamily="34" charset="0"/>
                <a:ea typeface="ＭＳ Ｐゴシック" charset="0"/>
                <a:cs typeface="ＭＳ Ｐゴシック" charset="0"/>
              </a:rPr>
              <a:t>Dans un environnement difficile auquel on demande à la personne de s’adapter </a:t>
            </a:r>
            <a:endParaRPr lang="nl-NL" b="1" dirty="0">
              <a:solidFill>
                <a:schemeClr val="tx1"/>
              </a:solidFill>
              <a:latin typeface="Century Gothic" panose="020B0502020202020204" pitchFamily="34" charset="0"/>
              <a:ea typeface="ＭＳ Ｐゴシック" charset="0"/>
              <a:cs typeface="ＭＳ Ｐゴシック" charset="0"/>
            </a:endParaRPr>
          </a:p>
        </p:txBody>
      </p:sp>
      <p:grpSp>
        <p:nvGrpSpPr>
          <p:cNvPr id="3" name="Grouper 15">
            <a:extLst>
              <a:ext uri="{FF2B5EF4-FFF2-40B4-BE49-F238E27FC236}">
                <a16:creationId xmlns:a16="http://schemas.microsoft.com/office/drawing/2014/main" id="{6E534677-83D9-2312-BFEB-DF302479A98E}"/>
              </a:ext>
            </a:extLst>
          </p:cNvPr>
          <p:cNvGrpSpPr>
            <a:grpSpLocks/>
          </p:cNvGrpSpPr>
          <p:nvPr/>
        </p:nvGrpSpPr>
        <p:grpSpPr bwMode="auto">
          <a:xfrm>
            <a:off x="2501373" y="2122118"/>
            <a:ext cx="4202921" cy="1856615"/>
            <a:chOff x="1001972" y="2173567"/>
            <a:chExt cx="3868539" cy="1979379"/>
          </a:xfrm>
          <a:solidFill>
            <a:schemeClr val="accent6">
              <a:lumMod val="40000"/>
              <a:lumOff val="60000"/>
            </a:schemeClr>
          </a:solidFill>
        </p:grpSpPr>
        <p:sp>
          <p:nvSpPr>
            <p:cNvPr id="59406" name="Oval 4">
              <a:extLst>
                <a:ext uri="{FF2B5EF4-FFF2-40B4-BE49-F238E27FC236}">
                  <a16:creationId xmlns:a16="http://schemas.microsoft.com/office/drawing/2014/main" id="{E7143484-1E44-16EE-2032-32A01506CFB2}"/>
                </a:ext>
              </a:extLst>
            </p:cNvPr>
            <p:cNvSpPr>
              <a:spLocks noChangeArrowheads="1"/>
            </p:cNvSpPr>
            <p:nvPr/>
          </p:nvSpPr>
          <p:spPr bwMode="auto">
            <a:xfrm rot="19605570">
              <a:off x="3063678" y="2389009"/>
              <a:ext cx="1806833" cy="1763937"/>
            </a:xfrm>
            <a:prstGeom prst="ellipse">
              <a:avLst/>
            </a:prstGeom>
            <a:solidFill>
              <a:schemeClr val="accent5"/>
            </a:solidFill>
            <a:ln w="9525">
              <a:solidFill>
                <a:schemeClr val="tx1"/>
              </a:solidFill>
              <a:round/>
              <a:headEnd/>
              <a:tailEnd/>
            </a:ln>
          </p:spPr>
          <p:txBody>
            <a:bodyPr wrap="none" anchor="ctr"/>
            <a:lstStyle/>
            <a:p>
              <a:endParaRPr lang="fr-FR">
                <a:solidFill>
                  <a:schemeClr val="accent3"/>
                </a:solidFill>
              </a:endParaRPr>
            </a:p>
          </p:txBody>
        </p:sp>
        <p:sp>
          <p:nvSpPr>
            <p:cNvPr id="59407" name="Text Box 8">
              <a:extLst>
                <a:ext uri="{FF2B5EF4-FFF2-40B4-BE49-F238E27FC236}">
                  <a16:creationId xmlns:a16="http://schemas.microsoft.com/office/drawing/2014/main" id="{76D47CCF-3FF6-E592-F35B-29760A438F5B}"/>
                </a:ext>
              </a:extLst>
            </p:cNvPr>
            <p:cNvSpPr txBox="1">
              <a:spLocks noChangeArrowheads="1"/>
            </p:cNvSpPr>
            <p:nvPr/>
          </p:nvSpPr>
          <p:spPr bwMode="auto">
            <a:xfrm>
              <a:off x="1001972" y="2173567"/>
              <a:ext cx="3777908" cy="108282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spcBef>
                  <a:spcPct val="50000"/>
                </a:spcBef>
              </a:pPr>
              <a:r>
                <a:rPr lang="nl-BE" sz="2000" dirty="0">
                  <a:solidFill>
                    <a:srgbClr val="FF0000"/>
                  </a:solidFill>
                  <a:latin typeface="Century Gothic" panose="020B0502020202020204" pitchFamily="34" charset="0"/>
                  <a:ea typeface="ＭＳ Ｐゴシック" charset="0"/>
                  <a:cs typeface="ＭＳ Ｐゴシック" charset="0"/>
                </a:rPr>
                <a:t>Troubles majeurs du comportement  alimentaire spécifiques du SPW</a:t>
              </a:r>
              <a:endParaRPr lang="nl-NL" sz="2000" dirty="0">
                <a:solidFill>
                  <a:srgbClr val="FF0000"/>
                </a:solidFill>
                <a:latin typeface="Century Gothic" panose="020B0502020202020204" pitchFamily="34" charset="0"/>
                <a:ea typeface="ＭＳ Ｐゴシック" charset="0"/>
                <a:cs typeface="ＭＳ Ｐゴシック" charset="0"/>
              </a:endParaRPr>
            </a:p>
          </p:txBody>
        </p:sp>
      </p:grpSp>
      <p:grpSp>
        <p:nvGrpSpPr>
          <p:cNvPr id="4" name="Grouper 16">
            <a:extLst>
              <a:ext uri="{FF2B5EF4-FFF2-40B4-BE49-F238E27FC236}">
                <a16:creationId xmlns:a16="http://schemas.microsoft.com/office/drawing/2014/main" id="{CA068FFD-0A31-78CA-E3E9-5EFD568CF16E}"/>
              </a:ext>
            </a:extLst>
          </p:cNvPr>
          <p:cNvGrpSpPr>
            <a:grpSpLocks/>
          </p:cNvGrpSpPr>
          <p:nvPr/>
        </p:nvGrpSpPr>
        <p:grpSpPr bwMode="auto">
          <a:xfrm>
            <a:off x="4079122" y="4132680"/>
            <a:ext cx="3430046" cy="1369902"/>
            <a:chOff x="2309549" y="3877816"/>
            <a:chExt cx="3585501" cy="1556707"/>
          </a:xfrm>
        </p:grpSpPr>
        <p:sp>
          <p:nvSpPr>
            <p:cNvPr id="59404" name="Oval 6">
              <a:extLst>
                <a:ext uri="{FF2B5EF4-FFF2-40B4-BE49-F238E27FC236}">
                  <a16:creationId xmlns:a16="http://schemas.microsoft.com/office/drawing/2014/main" id="{CEFB8DB2-B68D-6D75-D3EC-FA64F51CBBE7}"/>
                </a:ext>
              </a:extLst>
            </p:cNvPr>
            <p:cNvSpPr>
              <a:spLocks noChangeArrowheads="1"/>
            </p:cNvSpPr>
            <p:nvPr/>
          </p:nvSpPr>
          <p:spPr bwMode="auto">
            <a:xfrm>
              <a:off x="3424808" y="3877816"/>
              <a:ext cx="1893052" cy="1556707"/>
            </a:xfrm>
            <a:prstGeom prst="ellipse">
              <a:avLst/>
            </a:prstGeom>
            <a:solidFill>
              <a:schemeClr val="accent1"/>
            </a:solidFill>
            <a:ln w="9525">
              <a:solidFill>
                <a:schemeClr val="tx1"/>
              </a:solidFill>
              <a:round/>
              <a:headEnd/>
              <a:tailEnd/>
            </a:ln>
          </p:spPr>
          <p:txBody>
            <a:bodyPr wrap="none" anchor="ctr"/>
            <a:lstStyle/>
            <a:p>
              <a:endParaRPr lang="fr-FR" dirty="0">
                <a:solidFill>
                  <a:srgbClr val="AACAE2"/>
                </a:solidFill>
              </a:endParaRPr>
            </a:p>
          </p:txBody>
        </p:sp>
        <p:sp>
          <p:nvSpPr>
            <p:cNvPr id="59405" name="Text Box 9">
              <a:extLst>
                <a:ext uri="{FF2B5EF4-FFF2-40B4-BE49-F238E27FC236}">
                  <a16:creationId xmlns:a16="http://schemas.microsoft.com/office/drawing/2014/main" id="{8559A9AE-5B72-4417-14E2-FFF5E440A402}"/>
                </a:ext>
              </a:extLst>
            </p:cNvPr>
            <p:cNvSpPr txBox="1">
              <a:spLocks noChangeArrowheads="1"/>
            </p:cNvSpPr>
            <p:nvPr/>
          </p:nvSpPr>
          <p:spPr bwMode="auto">
            <a:xfrm rot="10800000" flipV="1">
              <a:off x="2309549" y="4405021"/>
              <a:ext cx="3585501" cy="45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spcBef>
                  <a:spcPct val="50000"/>
                </a:spcBef>
              </a:pPr>
              <a:r>
                <a:rPr lang="fr-FR" sz="2000" dirty="0">
                  <a:solidFill>
                    <a:schemeClr val="tx1"/>
                  </a:solidFill>
                  <a:latin typeface="Century Gothic" panose="020B0502020202020204" pitchFamily="34" charset="0"/>
                  <a:ea typeface="ＭＳ Ｐゴシック" charset="0"/>
                  <a:cs typeface="ＭＳ Ｐゴシック" charset="0"/>
                </a:rPr>
                <a:t>Troubles somatiques</a:t>
              </a:r>
            </a:p>
          </p:txBody>
        </p:sp>
      </p:grpSp>
      <p:sp>
        <p:nvSpPr>
          <p:cNvPr id="59398" name="Rectangle 10">
            <a:extLst>
              <a:ext uri="{FF2B5EF4-FFF2-40B4-BE49-F238E27FC236}">
                <a16:creationId xmlns:a16="http://schemas.microsoft.com/office/drawing/2014/main" id="{A65B03D2-8A95-9B06-CA24-1EC07B4CAC2C}"/>
              </a:ext>
            </a:extLst>
          </p:cNvPr>
          <p:cNvSpPr>
            <a:spLocks noChangeArrowheads="1"/>
          </p:cNvSpPr>
          <p:nvPr/>
        </p:nvSpPr>
        <p:spPr bwMode="auto">
          <a:xfrm>
            <a:off x="118650" y="136525"/>
            <a:ext cx="11588936" cy="1185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endParaRPr lang="fr-FR" sz="3200" b="1" dirty="0">
              <a:solidFill>
                <a:srgbClr val="31859C"/>
              </a:solidFill>
              <a:latin typeface="Comic Sans MS" charset="0"/>
              <a:ea typeface="ＭＳ Ｐゴシック" charset="0"/>
              <a:cs typeface="ＭＳ Ｐゴシック" charset="0"/>
            </a:endParaRPr>
          </a:p>
          <a:p>
            <a:r>
              <a:rPr lang="fr-FR" sz="4000" dirty="0">
                <a:latin typeface="Century Gothic" panose="020B0502020202020204" pitchFamily="34" charset="0"/>
                <a:ea typeface="ＭＳ Ｐゴシック" charset="0"/>
                <a:cs typeface="ＭＳ Ｐゴシック" charset="0"/>
              </a:rPr>
              <a:t>SPW, maladie rare complexe du neurodéveloppement</a:t>
            </a:r>
          </a:p>
          <a:p>
            <a:endParaRPr lang="fr-FR" sz="3600" b="1" dirty="0">
              <a:solidFill>
                <a:srgbClr val="006189"/>
              </a:solidFill>
              <a:latin typeface="Comic Sans MS" charset="0"/>
              <a:ea typeface="ＭＳ Ｐゴシック" charset="0"/>
              <a:cs typeface="ＭＳ Ｐゴシック" charset="0"/>
            </a:endParaRPr>
          </a:p>
        </p:txBody>
      </p:sp>
      <p:grpSp>
        <p:nvGrpSpPr>
          <p:cNvPr id="5" name="Grouper 14">
            <a:extLst>
              <a:ext uri="{FF2B5EF4-FFF2-40B4-BE49-F238E27FC236}">
                <a16:creationId xmlns:a16="http://schemas.microsoft.com/office/drawing/2014/main" id="{9525C170-7E0F-D7F0-7B84-468967D4569B}"/>
              </a:ext>
            </a:extLst>
          </p:cNvPr>
          <p:cNvGrpSpPr>
            <a:grpSpLocks/>
          </p:cNvGrpSpPr>
          <p:nvPr/>
        </p:nvGrpSpPr>
        <p:grpSpPr bwMode="auto">
          <a:xfrm>
            <a:off x="6980589" y="2241205"/>
            <a:ext cx="3600400" cy="1544564"/>
            <a:chOff x="4046984" y="1667788"/>
            <a:chExt cx="4019051" cy="1674098"/>
          </a:xfrm>
        </p:grpSpPr>
        <p:sp>
          <p:nvSpPr>
            <p:cNvPr id="59402" name="Oval 5">
              <a:extLst>
                <a:ext uri="{FF2B5EF4-FFF2-40B4-BE49-F238E27FC236}">
                  <a16:creationId xmlns:a16="http://schemas.microsoft.com/office/drawing/2014/main" id="{F7229428-2F58-B0C5-1867-D8C9AA18958F}"/>
                </a:ext>
              </a:extLst>
            </p:cNvPr>
            <p:cNvSpPr>
              <a:spLocks noChangeArrowheads="1"/>
            </p:cNvSpPr>
            <p:nvPr/>
          </p:nvSpPr>
          <p:spPr bwMode="auto">
            <a:xfrm>
              <a:off x="4046984" y="1667788"/>
              <a:ext cx="1819547" cy="1674098"/>
            </a:xfrm>
            <a:prstGeom prst="ellipse">
              <a:avLst/>
            </a:prstGeom>
            <a:solidFill>
              <a:schemeClr val="accent6">
                <a:lumMod val="20000"/>
                <a:lumOff val="80000"/>
              </a:schemeClr>
            </a:solidFill>
            <a:ln w="9525">
              <a:solidFill>
                <a:schemeClr val="tx1"/>
              </a:solidFill>
              <a:round/>
              <a:headEnd/>
              <a:tailEnd/>
            </a:ln>
          </p:spPr>
          <p:txBody>
            <a:bodyPr wrap="none" anchor="ctr"/>
            <a:lstStyle/>
            <a:p>
              <a:endParaRPr lang="fr-FR">
                <a:solidFill>
                  <a:schemeClr val="accent3"/>
                </a:solidFill>
              </a:endParaRPr>
            </a:p>
          </p:txBody>
        </p:sp>
        <p:sp>
          <p:nvSpPr>
            <p:cNvPr id="59403" name="Text Box 7">
              <a:extLst>
                <a:ext uri="{FF2B5EF4-FFF2-40B4-BE49-F238E27FC236}">
                  <a16:creationId xmlns:a16="http://schemas.microsoft.com/office/drawing/2014/main" id="{6D6D1A09-304A-B1BE-A003-1A320040F53E}"/>
                </a:ext>
              </a:extLst>
            </p:cNvPr>
            <p:cNvSpPr txBox="1">
              <a:spLocks noChangeArrowheads="1"/>
            </p:cNvSpPr>
            <p:nvPr/>
          </p:nvSpPr>
          <p:spPr bwMode="auto">
            <a:xfrm>
              <a:off x="4207746" y="1780947"/>
              <a:ext cx="3858289" cy="767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spcBef>
                  <a:spcPct val="50000"/>
                </a:spcBef>
              </a:pPr>
              <a:r>
                <a:rPr lang="fr-FR" sz="2000" dirty="0">
                  <a:solidFill>
                    <a:srgbClr val="000000"/>
                  </a:solidFill>
                  <a:latin typeface="Century Gothic" panose="020B0502020202020204" pitchFamily="34" charset="0"/>
                  <a:ea typeface="ＭＳ Ｐゴシック" charset="0"/>
                  <a:cs typeface="ＭＳ Ｐゴシック" charset="0"/>
                </a:rPr>
                <a:t>Troubles cognitifs et des apprentissages</a:t>
              </a:r>
              <a:endParaRPr lang="fr-FR" sz="2000" dirty="0">
                <a:solidFill>
                  <a:srgbClr val="FF0000"/>
                </a:solidFill>
                <a:latin typeface="Century Gothic" panose="020B0502020202020204" pitchFamily="34" charset="0"/>
                <a:ea typeface="ＭＳ Ｐゴシック" charset="0"/>
                <a:cs typeface="ＭＳ Ｐゴシック" charset="0"/>
              </a:endParaRPr>
            </a:p>
          </p:txBody>
        </p:sp>
      </p:grpSp>
      <p:grpSp>
        <p:nvGrpSpPr>
          <p:cNvPr id="9" name="Grouper 8">
            <a:extLst>
              <a:ext uri="{FF2B5EF4-FFF2-40B4-BE49-F238E27FC236}">
                <a16:creationId xmlns:a16="http://schemas.microsoft.com/office/drawing/2014/main" id="{80ECD180-F5C6-0A4A-EC08-134B76D9F47F}"/>
              </a:ext>
            </a:extLst>
          </p:cNvPr>
          <p:cNvGrpSpPr/>
          <p:nvPr/>
        </p:nvGrpSpPr>
        <p:grpSpPr>
          <a:xfrm>
            <a:off x="7345753" y="3715374"/>
            <a:ext cx="3805389" cy="1544564"/>
            <a:chOff x="5154599" y="3987227"/>
            <a:chExt cx="4349016" cy="1746029"/>
          </a:xfrm>
        </p:grpSpPr>
        <p:sp>
          <p:nvSpPr>
            <p:cNvPr id="7" name="Ellipse 6">
              <a:extLst>
                <a:ext uri="{FF2B5EF4-FFF2-40B4-BE49-F238E27FC236}">
                  <a16:creationId xmlns:a16="http://schemas.microsoft.com/office/drawing/2014/main" id="{CA004F1E-9E5D-33FF-D3FE-A090B60A0CF9}"/>
                </a:ext>
              </a:extLst>
            </p:cNvPr>
            <p:cNvSpPr/>
            <p:nvPr/>
          </p:nvSpPr>
          <p:spPr bwMode="auto">
            <a:xfrm>
              <a:off x="5724128" y="3987227"/>
              <a:ext cx="1793320" cy="1746029"/>
            </a:xfrm>
            <a:prstGeom prst="ellipse">
              <a:avLst/>
            </a:prstGeom>
            <a:solidFill>
              <a:schemeClr val="tx2">
                <a:lumMod val="60000"/>
                <a:lumOff val="40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dirty="0">
                <a:solidFill>
                  <a:schemeClr val="tx1">
                    <a:lumMod val="50000"/>
                    <a:lumOff val="50000"/>
                  </a:schemeClr>
                </a:solidFill>
                <a:sym typeface="Arial" charset="0"/>
              </a:endParaRPr>
            </a:p>
          </p:txBody>
        </p:sp>
        <p:sp>
          <p:nvSpPr>
            <p:cNvPr id="8" name="ZoneTexte 7">
              <a:extLst>
                <a:ext uri="{FF2B5EF4-FFF2-40B4-BE49-F238E27FC236}">
                  <a16:creationId xmlns:a16="http://schemas.microsoft.com/office/drawing/2014/main" id="{301FA8A7-81D2-C729-C703-87C454D9AA55}"/>
                </a:ext>
              </a:extLst>
            </p:cNvPr>
            <p:cNvSpPr txBox="1"/>
            <p:nvPr/>
          </p:nvSpPr>
          <p:spPr bwMode="auto">
            <a:xfrm>
              <a:off x="5154599" y="4533449"/>
              <a:ext cx="4349016"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b">
              <a:spAutoFit/>
            </a:bodyPr>
            <a:lstStyle/>
            <a:p>
              <a:pPr eaLnBrk="1" hangingPunct="1"/>
              <a:r>
                <a:rPr lang="fr-FR" sz="2000" dirty="0">
                  <a:solidFill>
                    <a:srgbClr val="000000"/>
                  </a:solidFill>
                  <a:latin typeface="Century Gothic" panose="020B0502020202020204" pitchFamily="34" charset="0"/>
                  <a:ea typeface="ＭＳ Ｐゴシック" charset="0"/>
                  <a:cs typeface="Comic Sans MS"/>
                </a:rPr>
                <a:t>Troubles du comportement et des compétences sociales</a:t>
              </a:r>
            </a:p>
          </p:txBody>
        </p:sp>
      </p:grpSp>
      <p:sp>
        <p:nvSpPr>
          <p:cNvPr id="10" name="ZoneTexte 9">
            <a:extLst>
              <a:ext uri="{FF2B5EF4-FFF2-40B4-BE49-F238E27FC236}">
                <a16:creationId xmlns:a16="http://schemas.microsoft.com/office/drawing/2014/main" id="{DB3B0780-FBCC-EC60-39DD-33B12B26AE5A}"/>
              </a:ext>
            </a:extLst>
          </p:cNvPr>
          <p:cNvSpPr txBox="1"/>
          <p:nvPr/>
        </p:nvSpPr>
        <p:spPr bwMode="auto">
          <a:xfrm>
            <a:off x="118650" y="3895097"/>
            <a:ext cx="489654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b">
            <a:spAutoFit/>
          </a:bodyPr>
          <a:lstStyle/>
          <a:p>
            <a:pPr eaLnBrk="1" hangingPunct="1"/>
            <a:r>
              <a:rPr lang="fr-FR" sz="2400" b="1" dirty="0">
                <a:latin typeface="Century Gothic" panose="020B0502020202020204" pitchFamily="34" charset="0"/>
                <a:ea typeface="ＭＳ Ｐゴシック" charset="0"/>
                <a:cs typeface="ＭＳ Ｐゴシック" charset="0"/>
              </a:rPr>
              <a:t>Favoriser la construction d’une personne et sa socialisation</a:t>
            </a:r>
          </a:p>
        </p:txBody>
      </p:sp>
      <p:sp>
        <p:nvSpPr>
          <p:cNvPr id="12" name="Espace réservé du pied de page 11">
            <a:extLst>
              <a:ext uri="{FF2B5EF4-FFF2-40B4-BE49-F238E27FC236}">
                <a16:creationId xmlns:a16="http://schemas.microsoft.com/office/drawing/2014/main" id="{2A948A7B-0BAB-EAFA-9ED8-F363DFC63D5C}"/>
              </a:ext>
            </a:extLst>
          </p:cNvPr>
          <p:cNvSpPr>
            <a:spLocks noGrp="1"/>
          </p:cNvSpPr>
          <p:nvPr>
            <p:ph type="ftr" sz="quarter" idx="11"/>
          </p:nvPr>
        </p:nvSpPr>
        <p:spPr/>
        <p:txBody>
          <a:bodyPr/>
          <a:lstStyle/>
          <a:p>
            <a:r>
              <a:rPr lang="fr-FR"/>
              <a:t>PWF_FMOB_Mars_2025</a:t>
            </a:r>
            <a:endParaRPr lang="fr-FR" dirty="0"/>
          </a:p>
        </p:txBody>
      </p:sp>
      <p:cxnSp>
        <p:nvCxnSpPr>
          <p:cNvPr id="13" name="Connecteur droit avec flèche 12">
            <a:extLst>
              <a:ext uri="{FF2B5EF4-FFF2-40B4-BE49-F238E27FC236}">
                <a16:creationId xmlns:a16="http://schemas.microsoft.com/office/drawing/2014/main" id="{CABADD9C-5D4F-C515-ED33-C67539B241AB}"/>
              </a:ext>
            </a:extLst>
          </p:cNvPr>
          <p:cNvCxnSpPr>
            <a:cxnSpLocks/>
          </p:cNvCxnSpPr>
          <p:nvPr/>
        </p:nvCxnSpPr>
        <p:spPr>
          <a:xfrm>
            <a:off x="6193368" y="3233898"/>
            <a:ext cx="1076315" cy="16943"/>
          </a:xfrm>
          <a:prstGeom prst="straightConnector1">
            <a:avLst/>
          </a:prstGeom>
          <a:ln w="38100">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8" name="Connecteur droit 17">
            <a:extLst>
              <a:ext uri="{FF2B5EF4-FFF2-40B4-BE49-F238E27FC236}">
                <a16:creationId xmlns:a16="http://schemas.microsoft.com/office/drawing/2014/main" id="{9DAC29FB-5074-B2E1-A3C6-80D60D9CCB72}"/>
              </a:ext>
            </a:extLst>
          </p:cNvPr>
          <p:cNvCxnSpPr>
            <a:cxnSpLocks/>
          </p:cNvCxnSpPr>
          <p:nvPr/>
        </p:nvCxnSpPr>
        <p:spPr>
          <a:xfrm>
            <a:off x="5845994" y="3429000"/>
            <a:ext cx="555273" cy="951229"/>
          </a:xfrm>
          <a:prstGeom prst="line">
            <a:avLst/>
          </a:prstGeom>
          <a:ln w="381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necteur droit 29">
            <a:extLst>
              <a:ext uri="{FF2B5EF4-FFF2-40B4-BE49-F238E27FC236}">
                <a16:creationId xmlns:a16="http://schemas.microsoft.com/office/drawing/2014/main" id="{9B2119FF-5524-F0E8-2661-FAD3FBC2F569}"/>
              </a:ext>
            </a:extLst>
          </p:cNvPr>
          <p:cNvCxnSpPr>
            <a:cxnSpLocks/>
          </p:cNvCxnSpPr>
          <p:nvPr/>
        </p:nvCxnSpPr>
        <p:spPr>
          <a:xfrm>
            <a:off x="6713400" y="4543428"/>
            <a:ext cx="1112566" cy="0"/>
          </a:xfrm>
          <a:prstGeom prst="line">
            <a:avLst/>
          </a:prstGeom>
          <a:ln w="381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Connecteur droit 33">
            <a:extLst>
              <a:ext uri="{FF2B5EF4-FFF2-40B4-BE49-F238E27FC236}">
                <a16:creationId xmlns:a16="http://schemas.microsoft.com/office/drawing/2014/main" id="{79731551-048C-4A79-44C2-B5E8A49AA5F3}"/>
              </a:ext>
            </a:extLst>
          </p:cNvPr>
          <p:cNvCxnSpPr>
            <a:cxnSpLocks/>
          </p:cNvCxnSpPr>
          <p:nvPr/>
        </p:nvCxnSpPr>
        <p:spPr>
          <a:xfrm flipV="1">
            <a:off x="6490686" y="3345202"/>
            <a:ext cx="1074744" cy="1155444"/>
          </a:xfrm>
          <a:prstGeom prst="line">
            <a:avLst/>
          </a:prstGeom>
          <a:ln w="381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Connecteur droit 35">
            <a:extLst>
              <a:ext uri="{FF2B5EF4-FFF2-40B4-BE49-F238E27FC236}">
                <a16:creationId xmlns:a16="http://schemas.microsoft.com/office/drawing/2014/main" id="{67830864-3B00-300B-C36D-67A70122E9D1}"/>
              </a:ext>
            </a:extLst>
          </p:cNvPr>
          <p:cNvCxnSpPr>
            <a:cxnSpLocks/>
          </p:cNvCxnSpPr>
          <p:nvPr/>
        </p:nvCxnSpPr>
        <p:spPr>
          <a:xfrm>
            <a:off x="6116086" y="3426514"/>
            <a:ext cx="1916744" cy="706166"/>
          </a:xfrm>
          <a:prstGeom prst="line">
            <a:avLst/>
          </a:prstGeom>
          <a:ln w="3810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cteur droit avec flèche 14">
            <a:extLst>
              <a:ext uri="{FF2B5EF4-FFF2-40B4-BE49-F238E27FC236}">
                <a16:creationId xmlns:a16="http://schemas.microsoft.com/office/drawing/2014/main" id="{2B45FFB8-CB4A-9162-243A-2C99DED18F10}"/>
              </a:ext>
            </a:extLst>
          </p:cNvPr>
          <p:cNvCxnSpPr/>
          <p:nvPr/>
        </p:nvCxnSpPr>
        <p:spPr>
          <a:xfrm>
            <a:off x="7688131" y="3321493"/>
            <a:ext cx="914400" cy="914400"/>
          </a:xfrm>
          <a:prstGeom prst="straightConnector1">
            <a:avLst/>
          </a:prstGeom>
          <a:ln w="38100">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sp>
        <p:nvSpPr>
          <p:cNvPr id="11" name="ZoneTexte 10">
            <a:extLst>
              <a:ext uri="{FF2B5EF4-FFF2-40B4-BE49-F238E27FC236}">
                <a16:creationId xmlns:a16="http://schemas.microsoft.com/office/drawing/2014/main" id="{DF3F3F85-17E0-82C3-C97E-73B70D438401}"/>
              </a:ext>
            </a:extLst>
          </p:cNvPr>
          <p:cNvSpPr txBox="1"/>
          <p:nvPr/>
        </p:nvSpPr>
        <p:spPr>
          <a:xfrm>
            <a:off x="1689315" y="2278251"/>
            <a:ext cx="184731" cy="369332"/>
          </a:xfrm>
          <a:prstGeom prst="rect">
            <a:avLst/>
          </a:prstGeom>
          <a:noFill/>
        </p:spPr>
        <p:txBody>
          <a:bodyPr wrap="none" rtlCol="0">
            <a:spAutoFit/>
          </a:bodyPr>
          <a:lstStyle/>
          <a:p>
            <a:endParaRPr lang="fr-FR"/>
          </a:p>
        </p:txBody>
      </p:sp>
      <p:sp>
        <p:nvSpPr>
          <p:cNvPr id="14" name="Espace réservé du numéro de diapositive 13">
            <a:extLst>
              <a:ext uri="{FF2B5EF4-FFF2-40B4-BE49-F238E27FC236}">
                <a16:creationId xmlns:a16="http://schemas.microsoft.com/office/drawing/2014/main" id="{9B3FE751-1A41-3246-0436-7D86F5B6379C}"/>
              </a:ext>
            </a:extLst>
          </p:cNvPr>
          <p:cNvSpPr>
            <a:spLocks noGrp="1"/>
          </p:cNvSpPr>
          <p:nvPr>
            <p:ph type="sldNum" sz="quarter" idx="12"/>
          </p:nvPr>
        </p:nvSpPr>
        <p:spPr/>
        <p:txBody>
          <a:bodyPr/>
          <a:lstStyle/>
          <a:p>
            <a:fld id="{E4D72145-4092-4AE1-9643-D15D8F9894BE}" type="slidenum">
              <a:rPr lang="fr-FR" smtClean="0"/>
              <a:t>18</a:t>
            </a:fld>
            <a:endParaRPr lang="fr-FR"/>
          </a:p>
        </p:txBody>
      </p:sp>
      <p:sp>
        <p:nvSpPr>
          <p:cNvPr id="6" name="ZoneTexte 5">
            <a:extLst>
              <a:ext uri="{FF2B5EF4-FFF2-40B4-BE49-F238E27FC236}">
                <a16:creationId xmlns:a16="http://schemas.microsoft.com/office/drawing/2014/main" id="{D6050358-584C-5C7D-0EF7-65F42EC62004}"/>
              </a:ext>
            </a:extLst>
          </p:cNvPr>
          <p:cNvSpPr txBox="1">
            <a:spLocks/>
          </p:cNvSpPr>
          <p:nvPr/>
        </p:nvSpPr>
        <p:spPr>
          <a:xfrm>
            <a:off x="491057" y="1640740"/>
            <a:ext cx="6723863" cy="738664"/>
          </a:xfrm>
          <a:prstGeom prst="rect">
            <a:avLst/>
          </a:prstGeom>
          <a:noFill/>
        </p:spPr>
        <p:txBody>
          <a:bodyPr wrap="square" rtlCol="0">
            <a:spAutoFit/>
          </a:bodyPr>
          <a:lstStyle/>
          <a:p>
            <a:r>
              <a:rPr lang="fr-FR" sz="2400" b="1" dirty="0">
                <a:latin typeface="Century Gothic" panose="020B0502020202020204" pitchFamily="34" charset="0"/>
                <a:ea typeface="ＭＳ Ｐゴシック" charset="0"/>
                <a:cs typeface="ＭＳ Ｐゴシック" charset="0"/>
              </a:rPr>
              <a:t>Intrication du somatique et du psychiatrique</a:t>
            </a:r>
          </a:p>
          <a:p>
            <a:endParaRPr lang="fr-FR" dirty="0"/>
          </a:p>
        </p:txBody>
      </p:sp>
    </p:spTree>
    <p:extLst>
      <p:ext uri="{BB962C8B-B14F-4D97-AF65-F5344CB8AC3E}">
        <p14:creationId xmlns:p14="http://schemas.microsoft.com/office/powerpoint/2010/main" val="3689500022"/>
      </p:ext>
    </p:extLst>
  </p:cSld>
  <p:clrMapOvr>
    <a:masterClrMapping/>
  </p:clrMapOvr>
  <mc:AlternateContent xmlns:mc="http://schemas.openxmlformats.org/markup-compatibility/2006" xmlns:p14="http://schemas.microsoft.com/office/powerpoint/2010/main">
    <mc:Choice Requires="p14">
      <p:transition p14:dur="10" advTm="66741"/>
    </mc:Choice>
    <mc:Fallback xmlns="">
      <p:transition advTm="667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4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4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8" grpId="0" animBg="1"/>
      <p:bldP spid="6" grpId="0"/>
    </p:bldLst>
  </p:timing>
  <p:extLst>
    <p:ext uri="{E180D4A7-C9FB-4DFB-919C-405C955672EB}">
      <p14:showEvtLst xmlns:p14="http://schemas.microsoft.com/office/powerpoint/2010/main">
        <p14:playEvt time="15" objId="11"/>
        <p14:stopEvt time="66576" objId="11"/>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63490" name="Titre 6"/>
          <p:cNvSpPr>
            <a:spLocks noGrp="1"/>
          </p:cNvSpPr>
          <p:nvPr>
            <p:ph type="title" idx="4294967295"/>
          </p:nvPr>
        </p:nvSpPr>
        <p:spPr>
          <a:xfrm>
            <a:off x="374754" y="208380"/>
            <a:ext cx="9770960" cy="1193383"/>
          </a:xfrm>
        </p:spPr>
        <p:txBody>
          <a:bodyPr>
            <a:normAutofit/>
          </a:bodyPr>
          <a:lstStyle/>
          <a:p>
            <a:r>
              <a:rPr lang="fr-FR" sz="4000" dirty="0">
                <a:solidFill>
                  <a:schemeClr val="tx1"/>
                </a:solidFill>
                <a:latin typeface="Century Gothic" panose="020B0502020202020204" pitchFamily="34" charset="0"/>
              </a:rPr>
              <a:t>Troubles majeurs du comportement alimentaire - Hyperphagie</a:t>
            </a:r>
            <a:endParaRPr lang="en-US" sz="4000" dirty="0">
              <a:solidFill>
                <a:schemeClr val="tx1"/>
              </a:solidFill>
              <a:latin typeface="Century Gothic" panose="020B0502020202020204" pitchFamily="34" charset="0"/>
              <a:ea typeface="ＭＳ Ｐゴシック" charset="0"/>
              <a:cs typeface="ＭＳ Ｐゴシック" charset="0"/>
            </a:endParaRPr>
          </a:p>
        </p:txBody>
      </p:sp>
      <p:sp>
        <p:nvSpPr>
          <p:cNvPr id="63491" name="Espace réservé du pied de page 3"/>
          <p:cNvSpPr txBox="1">
            <a:spLocks noGrp="1"/>
          </p:cNvSpPr>
          <p:nvPr/>
        </p:nvSpPr>
        <p:spPr bwMode="auto">
          <a:xfrm>
            <a:off x="4511676" y="6237288"/>
            <a:ext cx="3960813"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9220" name="Rectangle 4"/>
          <p:cNvSpPr>
            <a:spLocks noChangeArrowheads="1"/>
          </p:cNvSpPr>
          <p:nvPr/>
        </p:nvSpPr>
        <p:spPr bwMode="auto">
          <a:xfrm>
            <a:off x="2063751" y="549275"/>
            <a:ext cx="8081963" cy="935038"/>
          </a:xfrm>
          <a:prstGeom prst="rect">
            <a:avLst/>
          </a:prstGeom>
          <a:noFill/>
          <a:ln w="25400">
            <a:noFill/>
            <a:miter lim="800000"/>
            <a:headEnd/>
            <a:tailEnd/>
          </a:ln>
          <a:effectLst/>
        </p:spPr>
        <p:txBody>
          <a:bodyPr anchor="ctr"/>
          <a:lstStyle/>
          <a:p>
            <a:pPr algn="ctr">
              <a:defRPr/>
            </a:pPr>
            <a:endParaRPr lang="fr-FR" sz="4000" b="1">
              <a:solidFill>
                <a:schemeClr val="tx2"/>
              </a:solidFill>
              <a:effectLst>
                <a:outerShdw blurRad="38100" dist="38100" dir="2700000" algn="tl">
                  <a:srgbClr val="000000"/>
                </a:outerShdw>
              </a:effectLst>
              <a:latin typeface="Comic Sans MS" charset="0"/>
            </a:endParaRPr>
          </a:p>
          <a:p>
            <a:pPr algn="ctr">
              <a:defRPr/>
            </a:pPr>
            <a:br>
              <a:rPr lang="nl-BE" sz="3200" b="1">
                <a:effectLst>
                  <a:outerShdw blurRad="38100" dist="38100" dir="2700000" algn="tl">
                    <a:srgbClr val="000000"/>
                  </a:outerShdw>
                </a:effectLst>
                <a:latin typeface="Verdana" charset="0"/>
              </a:rPr>
            </a:br>
            <a:endParaRPr lang="nl-NL" sz="3200" b="1">
              <a:effectLst>
                <a:outerShdw blurRad="38100" dist="38100" dir="2700000" algn="tl">
                  <a:srgbClr val="000000"/>
                </a:outerShdw>
              </a:effectLst>
              <a:latin typeface="Verdana" charset="0"/>
            </a:endParaRPr>
          </a:p>
        </p:txBody>
      </p:sp>
      <p:sp>
        <p:nvSpPr>
          <p:cNvPr id="63493" name="Rectangle 5"/>
          <p:cNvSpPr>
            <a:spLocks noChangeArrowheads="1"/>
          </p:cNvSpPr>
          <p:nvPr/>
        </p:nvSpPr>
        <p:spPr bwMode="auto">
          <a:xfrm>
            <a:off x="374754" y="1825208"/>
            <a:ext cx="9997707" cy="4582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ts val="600"/>
              </a:spcBef>
              <a:buClr>
                <a:srgbClr val="31859C"/>
              </a:buClr>
              <a:buSzPct val="100000"/>
              <a:buFont typeface="Arial" panose="020B0604020202020204" pitchFamily="34" charset="0"/>
              <a:buChar char="•"/>
            </a:pPr>
            <a:r>
              <a:rPr lang="fr-FR" sz="2400" dirty="0">
                <a:latin typeface="Century Gothic" panose="020B0502020202020204" pitchFamily="34" charset="0"/>
              </a:rPr>
              <a:t>On pense que la personne avec un SPW a toujours faim mais, </a:t>
            </a:r>
          </a:p>
          <a:p>
            <a:pPr>
              <a:spcBef>
                <a:spcPts val="600"/>
              </a:spcBef>
              <a:buClr>
                <a:srgbClr val="31859C"/>
              </a:buClr>
              <a:buSzPct val="100000"/>
            </a:pPr>
            <a:r>
              <a:rPr lang="fr-FR" sz="2400" dirty="0">
                <a:latin typeface="Century Gothic" panose="020B0502020202020204" pitchFamily="34" charset="0"/>
              </a:rPr>
              <a:t>	- Elle n’a pas faim en permanence</a:t>
            </a:r>
          </a:p>
          <a:p>
            <a:pPr lvl="1">
              <a:spcBef>
                <a:spcPts val="600"/>
              </a:spcBef>
              <a:buClr>
                <a:srgbClr val="31859C"/>
              </a:buClr>
              <a:buSzPct val="100000"/>
            </a:pPr>
            <a:r>
              <a:rPr lang="fr-FR" sz="2400" dirty="0">
                <a:latin typeface="Century Gothic" panose="020B0502020202020204" pitchFamily="34" charset="0"/>
              </a:rPr>
              <a:t>	- Elle pense à la nourriture en permanence et à tout ce qui 	s’y rapporte</a:t>
            </a:r>
          </a:p>
          <a:p>
            <a:pPr lvl="1">
              <a:spcBef>
                <a:spcPct val="20000"/>
              </a:spcBef>
              <a:buClr>
                <a:srgbClr val="31859C"/>
              </a:buClr>
              <a:buSzPct val="100000"/>
            </a:pPr>
            <a:r>
              <a:rPr lang="fr-FR" sz="800" dirty="0">
                <a:latin typeface="Century Gothic" panose="020B0502020202020204" pitchFamily="34" charset="0"/>
              </a:rPr>
              <a:t> </a:t>
            </a:r>
          </a:p>
          <a:p>
            <a:pPr marL="342900" indent="-342900">
              <a:spcBef>
                <a:spcPts val="600"/>
              </a:spcBef>
              <a:buClr>
                <a:srgbClr val="31859C"/>
              </a:buClr>
              <a:buSzPct val="100000"/>
              <a:buFont typeface="Arial" panose="020B0604020202020204" pitchFamily="34" charset="0"/>
              <a:buChar char="•"/>
            </a:pPr>
            <a:r>
              <a:rPr lang="fr-FR" sz="2400" dirty="0">
                <a:latin typeface="Century Gothic" panose="020B0502020202020204" pitchFamily="34" charset="0"/>
              </a:rPr>
              <a:t> Les troubles du comportement alimentaire sont dus à des altérations du système nerveux central (SNC)		</a:t>
            </a:r>
          </a:p>
          <a:p>
            <a:pPr lvl="1">
              <a:spcBef>
                <a:spcPts val="600"/>
              </a:spcBef>
              <a:buClr>
                <a:srgbClr val="31859C"/>
              </a:buClr>
              <a:buSzPct val="100000"/>
            </a:pPr>
            <a:r>
              <a:rPr lang="fr-FR" sz="2400" dirty="0">
                <a:latin typeface="Century Gothic" panose="020B0502020202020204" pitchFamily="34" charset="0"/>
                <a:ea typeface="ＭＳ Ｐゴシック" charset="0"/>
                <a:cs typeface="ＭＳ Ｐゴシック" charset="0"/>
                <a:sym typeface="Wingdings"/>
              </a:rPr>
              <a:t>	 Troubles de la sensation de satiété (seuil et état)</a:t>
            </a:r>
            <a:endParaRPr lang="fr-FR" sz="2400" dirty="0">
              <a:latin typeface="Century Gothic" panose="020B0502020202020204" pitchFamily="34" charset="0"/>
            </a:endParaRPr>
          </a:p>
          <a:p>
            <a:pPr>
              <a:spcBef>
                <a:spcPts val="600"/>
              </a:spcBef>
              <a:buClr>
                <a:srgbClr val="31859C"/>
              </a:buClr>
              <a:buSzPct val="100000"/>
            </a:pPr>
            <a:r>
              <a:rPr lang="fr-FR" sz="2400" dirty="0">
                <a:latin typeface="Century Gothic" panose="020B0502020202020204" pitchFamily="34" charset="0"/>
                <a:ea typeface="ＭＳ Ｐゴシック" charset="0"/>
                <a:cs typeface="ＭＳ Ｐゴシック" charset="0"/>
                <a:sym typeface="Wingdings"/>
              </a:rPr>
              <a:t>	 </a:t>
            </a:r>
            <a:r>
              <a:rPr lang="fr-FR" sz="2400" dirty="0">
                <a:latin typeface="Century Gothic" panose="020B0502020202020204" pitchFamily="34" charset="0"/>
              </a:rPr>
              <a:t>Pensée prégnante et obsédante pour la nourriture</a:t>
            </a:r>
          </a:p>
          <a:p>
            <a:pPr>
              <a:spcBef>
                <a:spcPts val="600"/>
              </a:spcBef>
              <a:buClr>
                <a:srgbClr val="31859C"/>
              </a:buClr>
              <a:buSzPct val="100000"/>
            </a:pPr>
            <a:r>
              <a:rPr lang="fr-FR" sz="2400" dirty="0">
                <a:latin typeface="Century Gothic" panose="020B0502020202020204" pitchFamily="34" charset="0"/>
              </a:rPr>
              <a:t>	</a:t>
            </a:r>
            <a:r>
              <a:rPr lang="fr-FR" sz="2400" dirty="0">
                <a:latin typeface="Century Gothic" panose="020B0502020202020204" pitchFamily="34" charset="0"/>
                <a:ea typeface="ＭＳ Ｐゴシック" charset="0"/>
                <a:cs typeface="ＭＳ Ｐゴシック" charset="0"/>
                <a:sym typeface="Wingdings"/>
              </a:rPr>
              <a:t> Proche d’un </a:t>
            </a:r>
            <a:r>
              <a:rPr lang="fr-FR" sz="2400" b="1" dirty="0">
                <a:latin typeface="Century Gothic" panose="020B0502020202020204" pitchFamily="34" charset="0"/>
                <a:ea typeface="ＭＳ Ｐゴシック" charset="0"/>
                <a:cs typeface="ＭＳ Ｐゴシック" charset="0"/>
                <a:sym typeface="Wingdings"/>
              </a:rPr>
              <a:t>c</a:t>
            </a:r>
            <a:r>
              <a:rPr lang="fr-FR" sz="2400" b="1" dirty="0">
                <a:latin typeface="Century Gothic" panose="020B0502020202020204" pitchFamily="34" charset="0"/>
              </a:rPr>
              <a:t>omportement addictif et compulsif </a:t>
            </a:r>
          </a:p>
          <a:p>
            <a:pPr>
              <a:spcBef>
                <a:spcPct val="20000"/>
              </a:spcBef>
              <a:buClr>
                <a:srgbClr val="FFFF00"/>
              </a:buClr>
              <a:buSzPct val="70000"/>
            </a:pPr>
            <a:endParaRPr lang="fr-FR" dirty="0">
              <a:solidFill>
                <a:schemeClr val="bg2"/>
              </a:solidFill>
              <a:latin typeface="Comic Sans MS" charset="0"/>
              <a:ea typeface="ＭＳ Ｐゴシック" charset="0"/>
              <a:cs typeface="ＭＳ Ｐゴシック" charset="0"/>
            </a:endParaRPr>
          </a:p>
          <a:p>
            <a:pPr>
              <a:spcBef>
                <a:spcPct val="20000"/>
              </a:spcBef>
              <a:buClr>
                <a:srgbClr val="FFFF00"/>
              </a:buClr>
              <a:buSzPct val="70000"/>
            </a:pPr>
            <a:endParaRPr lang="fr-FR" dirty="0">
              <a:solidFill>
                <a:schemeClr val="bg2"/>
              </a:solidFill>
              <a:latin typeface="Comic Sans MS" charset="0"/>
              <a:ea typeface="ＭＳ Ｐゴシック" charset="0"/>
              <a:cs typeface="ＭＳ Ｐゴシック" charset="0"/>
            </a:endParaRPr>
          </a:p>
          <a:p>
            <a:pPr marL="342900" indent="-342900">
              <a:spcBef>
                <a:spcPct val="20000"/>
              </a:spcBef>
              <a:buClr>
                <a:srgbClr val="FFFF00"/>
              </a:buClr>
              <a:buSzPct val="70000"/>
            </a:pPr>
            <a:r>
              <a:rPr lang="fr-FR" dirty="0">
                <a:solidFill>
                  <a:srgbClr val="FFFF00"/>
                </a:solidFill>
                <a:latin typeface="Comic Sans MS" charset="0"/>
                <a:ea typeface="ＭＳ Ｐゴシック" charset="0"/>
                <a:cs typeface="ＭＳ Ｐゴシック" charset="0"/>
              </a:rPr>
              <a:t>		</a:t>
            </a:r>
            <a:endParaRPr lang="fr-FR" dirty="0">
              <a:solidFill>
                <a:schemeClr val="tx2"/>
              </a:solidFill>
              <a:latin typeface="Comic Sans MS" charset="0"/>
            </a:endParaRPr>
          </a:p>
        </p:txBody>
      </p:sp>
      <p:sp>
        <p:nvSpPr>
          <p:cNvPr id="3" name="Espace réservé du pied de page 2">
            <a:extLst>
              <a:ext uri="{FF2B5EF4-FFF2-40B4-BE49-F238E27FC236}">
                <a16:creationId xmlns:a16="http://schemas.microsoft.com/office/drawing/2014/main" id="{52DE02C7-C282-B145-934B-D302FB6014E5}"/>
              </a:ext>
            </a:extLst>
          </p:cNvPr>
          <p:cNvSpPr>
            <a:spLocks noGrp="1"/>
          </p:cNvSpPr>
          <p:nvPr>
            <p:ph type="ftr" sz="quarter" idx="11"/>
          </p:nvPr>
        </p:nvSpPr>
        <p:spPr/>
        <p:txBody>
          <a:bodyPr/>
          <a:lstStyle/>
          <a:p>
            <a:r>
              <a:rPr lang="fr-FR"/>
              <a:t>PWF_FMOB_Mars_2025</a:t>
            </a:r>
            <a:endParaRPr lang="fr-FR" dirty="0"/>
          </a:p>
        </p:txBody>
      </p:sp>
      <p:pic>
        <p:nvPicPr>
          <p:cNvPr id="5" name="Image 4" descr="Une image contenant silhouette&#10;&#10;Description générée automatiquement">
            <a:extLst>
              <a:ext uri="{FF2B5EF4-FFF2-40B4-BE49-F238E27FC236}">
                <a16:creationId xmlns:a16="http://schemas.microsoft.com/office/drawing/2014/main" id="{FD38E1DC-1873-4007-945D-5522B9262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861" y="4444684"/>
            <a:ext cx="2382709" cy="1430216"/>
          </a:xfrm>
          <a:prstGeom prst="rect">
            <a:avLst/>
          </a:prstGeom>
        </p:spPr>
      </p:pic>
      <p:pic>
        <p:nvPicPr>
          <p:cNvPr id="4" name="Image 3" descr="Une image contenant nourriture, casse-croûte, sandwich&#10;&#10;Description générée automatiquement">
            <a:extLst>
              <a:ext uri="{FF2B5EF4-FFF2-40B4-BE49-F238E27FC236}">
                <a16:creationId xmlns:a16="http://schemas.microsoft.com/office/drawing/2014/main" id="{C786C55C-FE0E-B040-F816-9F3730F6D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460" y="3639237"/>
            <a:ext cx="1110195" cy="728815"/>
          </a:xfrm>
          <a:prstGeom prst="rect">
            <a:avLst/>
          </a:prstGeom>
        </p:spPr>
      </p:pic>
      <p:sp>
        <p:nvSpPr>
          <p:cNvPr id="6" name="Espace réservé du numéro de diapositive 5">
            <a:extLst>
              <a:ext uri="{FF2B5EF4-FFF2-40B4-BE49-F238E27FC236}">
                <a16:creationId xmlns:a16="http://schemas.microsoft.com/office/drawing/2014/main" id="{FADD8882-9D90-C707-4C73-43B51D731104}"/>
              </a:ext>
            </a:extLst>
          </p:cNvPr>
          <p:cNvSpPr>
            <a:spLocks noGrp="1"/>
          </p:cNvSpPr>
          <p:nvPr>
            <p:ph type="sldNum" sz="quarter" idx="12"/>
          </p:nvPr>
        </p:nvSpPr>
        <p:spPr/>
        <p:txBody>
          <a:bodyPr/>
          <a:lstStyle/>
          <a:p>
            <a:fld id="{E4D72145-4092-4AE1-9643-D15D8F9894BE}" type="slidenum">
              <a:rPr lang="fr-FR" smtClean="0"/>
              <a:t>19</a:t>
            </a:fld>
            <a:endParaRPr lang="fr-FR"/>
          </a:p>
        </p:txBody>
      </p:sp>
    </p:spTree>
    <p:extLst>
      <p:ext uri="{BB962C8B-B14F-4D97-AF65-F5344CB8AC3E}">
        <p14:creationId xmlns:p14="http://schemas.microsoft.com/office/powerpoint/2010/main" val="2208949465"/>
      </p:ext>
    </p:extLst>
  </p:cSld>
  <p:clrMapOvr>
    <a:masterClrMapping/>
  </p:clrMapOvr>
  <mc:AlternateContent xmlns:mc="http://schemas.openxmlformats.org/markup-compatibility/2006" xmlns:p14="http://schemas.microsoft.com/office/powerpoint/2010/main">
    <mc:Choice Requires="p14">
      <p:transition p14:dur="10" advTm="84980"/>
    </mc:Choice>
    <mc:Fallback xmlns="">
      <p:transition advTm="84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49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49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49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4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7" objId="3"/>
        <p14:stopEvt time="8462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3653D-A368-4354-BAA6-DF5D5FEDDE29}"/>
              </a:ext>
            </a:extLst>
          </p:cNvPr>
          <p:cNvSpPr>
            <a:spLocks noGrp="1"/>
          </p:cNvSpPr>
          <p:nvPr>
            <p:ph type="title"/>
          </p:nvPr>
        </p:nvSpPr>
        <p:spPr>
          <a:xfrm>
            <a:off x="378823" y="136525"/>
            <a:ext cx="11383082" cy="1212850"/>
          </a:xfrm>
        </p:spPr>
        <p:txBody>
          <a:bodyPr>
            <a:normAutofit/>
          </a:bodyPr>
          <a:lstStyle/>
          <a:p>
            <a:r>
              <a:rPr lang="fr-FR" sz="4000" dirty="0">
                <a:solidFill>
                  <a:schemeClr val="tx1"/>
                </a:solidFill>
                <a:latin typeface="Century Gothic" panose="020B0502020202020204" pitchFamily="34" charset="0"/>
              </a:rPr>
              <a:t>Pourquoi cette formation ? </a:t>
            </a:r>
          </a:p>
        </p:txBody>
      </p:sp>
      <p:sp>
        <p:nvSpPr>
          <p:cNvPr id="3" name="Espace réservé du contenu 2">
            <a:extLst>
              <a:ext uri="{FF2B5EF4-FFF2-40B4-BE49-F238E27FC236}">
                <a16:creationId xmlns:a16="http://schemas.microsoft.com/office/drawing/2014/main" id="{0E7236D5-2739-4F9D-9F2E-C97C5F8C2FFB}"/>
              </a:ext>
            </a:extLst>
          </p:cNvPr>
          <p:cNvSpPr>
            <a:spLocks noGrp="1"/>
          </p:cNvSpPr>
          <p:nvPr>
            <p:ph idx="1"/>
          </p:nvPr>
        </p:nvSpPr>
        <p:spPr>
          <a:xfrm>
            <a:off x="378823" y="1714500"/>
            <a:ext cx="10079536" cy="4641850"/>
          </a:xfrm>
        </p:spPr>
        <p:txBody>
          <a:bodyPr>
            <a:normAutofit fontScale="85000" lnSpcReduction="20000"/>
          </a:bodyPr>
          <a:lstStyle/>
          <a:p>
            <a:pPr lvl="1">
              <a:spcBef>
                <a:spcPts val="600"/>
              </a:spcBef>
              <a:spcAft>
                <a:spcPts val="600"/>
              </a:spcAft>
              <a:buClr>
                <a:srgbClr val="31859C"/>
              </a:buClr>
            </a:pPr>
            <a:r>
              <a:rPr lang="fr-FR" sz="2600" b="1" dirty="0">
                <a:latin typeface="Century Gothic" panose="020B0502020202020204" pitchFamily="34" charset="0"/>
              </a:rPr>
              <a:t>Comprendre la maladie</a:t>
            </a:r>
          </a:p>
          <a:p>
            <a:pPr lvl="1">
              <a:spcBef>
                <a:spcPts val="600"/>
              </a:spcBef>
              <a:spcAft>
                <a:spcPts val="600"/>
              </a:spcAft>
              <a:buClr>
                <a:srgbClr val="31859C"/>
              </a:buClr>
            </a:pPr>
            <a:r>
              <a:rPr lang="fr-FR" sz="2600" b="1" dirty="0">
                <a:latin typeface="Century Gothic" panose="020B0502020202020204" pitchFamily="34" charset="0"/>
              </a:rPr>
              <a:t>Améliorer les connaissances </a:t>
            </a:r>
          </a:p>
          <a:p>
            <a:pPr lvl="2">
              <a:spcBef>
                <a:spcPts val="600"/>
              </a:spcBef>
              <a:spcAft>
                <a:spcPts val="600"/>
              </a:spcAft>
              <a:buClr>
                <a:srgbClr val="31859C"/>
              </a:buClr>
            </a:pPr>
            <a:r>
              <a:rPr lang="fr-FR" sz="2600" dirty="0">
                <a:latin typeface="Century Gothic" panose="020B0502020202020204" pitchFamily="34" charset="0"/>
              </a:rPr>
              <a:t>Troubles du neurodéveloppement (TND) : évaluation fonctionnelle du TND pour comprendre les forces et les besoins de la personne </a:t>
            </a:r>
          </a:p>
          <a:p>
            <a:pPr lvl="2">
              <a:spcBef>
                <a:spcPts val="600"/>
              </a:spcBef>
              <a:spcAft>
                <a:spcPts val="600"/>
              </a:spcAft>
              <a:buClr>
                <a:srgbClr val="31859C"/>
              </a:buClr>
            </a:pPr>
            <a:r>
              <a:rPr lang="fr-FR" sz="2600" dirty="0">
                <a:latin typeface="Century Gothic" panose="020B0502020202020204" pitchFamily="34" charset="0"/>
              </a:rPr>
              <a:t>Spécificité des Troubles du comportement alimentaire (TCA) avec histoire anorexie/ hyperphagie/troubles endocriniens </a:t>
            </a:r>
          </a:p>
          <a:p>
            <a:pPr lvl="2">
              <a:spcBef>
                <a:spcPts val="600"/>
              </a:spcBef>
              <a:spcAft>
                <a:spcPts val="600"/>
              </a:spcAft>
              <a:buClr>
                <a:srgbClr val="31859C"/>
              </a:buClr>
            </a:pPr>
            <a:r>
              <a:rPr lang="fr-FR" sz="2600" dirty="0">
                <a:latin typeface="Century Gothic" panose="020B0502020202020204" pitchFamily="34" charset="0"/>
              </a:rPr>
              <a:t>Gestion des émotions</a:t>
            </a:r>
          </a:p>
          <a:p>
            <a:pPr lvl="1">
              <a:spcBef>
                <a:spcPts val="600"/>
              </a:spcBef>
              <a:spcAft>
                <a:spcPts val="600"/>
              </a:spcAft>
              <a:buClr>
                <a:srgbClr val="31859C"/>
              </a:buClr>
            </a:pPr>
            <a:r>
              <a:rPr lang="fr-FR" sz="2600" b="1" dirty="0">
                <a:latin typeface="Century Gothic" panose="020B0502020202020204" pitchFamily="34" charset="0"/>
              </a:rPr>
              <a:t>Comprendre la personne</a:t>
            </a:r>
          </a:p>
          <a:p>
            <a:pPr lvl="1">
              <a:spcBef>
                <a:spcPts val="600"/>
              </a:spcBef>
              <a:spcAft>
                <a:spcPts val="600"/>
              </a:spcAft>
              <a:buClr>
                <a:srgbClr val="31859C"/>
              </a:buClr>
            </a:pPr>
            <a:r>
              <a:rPr lang="fr-FR" sz="2600" b="1" dirty="0">
                <a:latin typeface="Century Gothic" panose="020B0502020202020204" pitchFamily="34" charset="0"/>
              </a:rPr>
              <a:t>Comprendre le rôle fort de l’environnement </a:t>
            </a:r>
          </a:p>
          <a:p>
            <a:pPr lvl="1">
              <a:spcBef>
                <a:spcPts val="600"/>
              </a:spcBef>
              <a:spcAft>
                <a:spcPts val="600"/>
              </a:spcAft>
              <a:buClr>
                <a:srgbClr val="31859C"/>
              </a:buClr>
            </a:pPr>
            <a:r>
              <a:rPr lang="fr-FR" sz="2600" b="1" dirty="0">
                <a:latin typeface="Century Gothic" panose="020B0502020202020204" pitchFamily="34" charset="0"/>
              </a:rPr>
              <a:t>Comprendre la posture</a:t>
            </a:r>
          </a:p>
          <a:p>
            <a:pPr lvl="1">
              <a:spcBef>
                <a:spcPts val="600"/>
              </a:spcBef>
              <a:spcAft>
                <a:spcPts val="600"/>
              </a:spcAft>
              <a:buClr>
                <a:srgbClr val="31859C"/>
              </a:buClr>
            </a:pPr>
            <a:r>
              <a:rPr lang="fr-FR" sz="2600" b="1" dirty="0">
                <a:latin typeface="Century Gothic" panose="020B0502020202020204" pitchFamily="34" charset="0"/>
              </a:rPr>
              <a:t>Vos questions …</a:t>
            </a:r>
            <a:endParaRPr lang="fr-FR" sz="1100" b="1" dirty="0">
              <a:solidFill>
                <a:srgbClr val="048B9A"/>
              </a:solidFill>
              <a:latin typeface="Century Gothic" panose="020B0502020202020204" pitchFamily="34" charset="0"/>
            </a:endParaRPr>
          </a:p>
          <a:p>
            <a:pPr marL="457200" lvl="1" indent="0" algn="ctr">
              <a:spcBef>
                <a:spcPts val="600"/>
              </a:spcBef>
              <a:spcAft>
                <a:spcPts val="600"/>
              </a:spcAft>
              <a:buNone/>
            </a:pPr>
            <a:r>
              <a:rPr lang="fr-FR" sz="2600" dirty="0">
                <a:latin typeface="Century Gothic" panose="020B0502020202020204" pitchFamily="34" charset="0"/>
              </a:rPr>
              <a:t>Prévenir, soigner, accompagner</a:t>
            </a:r>
          </a:p>
        </p:txBody>
      </p:sp>
      <p:sp>
        <p:nvSpPr>
          <p:cNvPr id="4" name="Espace réservé du pied de page 3">
            <a:extLst>
              <a:ext uri="{FF2B5EF4-FFF2-40B4-BE49-F238E27FC236}">
                <a16:creationId xmlns:a16="http://schemas.microsoft.com/office/drawing/2014/main" id="{E5961197-E190-4482-808D-47DA2E50C6BC}"/>
              </a:ext>
            </a:extLst>
          </p:cNvPr>
          <p:cNvSpPr>
            <a:spLocks noGrp="1"/>
          </p:cNvSpPr>
          <p:nvPr>
            <p:ph type="ftr" sz="quarter" idx="11"/>
          </p:nvPr>
        </p:nvSpPr>
        <p:spPr/>
        <p:txBody>
          <a:bodyPr/>
          <a:lstStyle/>
          <a:p>
            <a:r>
              <a:rPr lang="fr-FR"/>
              <a:t>PWF_FMOB_Mars_2025</a:t>
            </a:r>
          </a:p>
        </p:txBody>
      </p:sp>
      <p:sp>
        <p:nvSpPr>
          <p:cNvPr id="10" name="ZoneTexte 9">
            <a:extLst>
              <a:ext uri="{FF2B5EF4-FFF2-40B4-BE49-F238E27FC236}">
                <a16:creationId xmlns:a16="http://schemas.microsoft.com/office/drawing/2014/main" id="{241B0C68-303B-0C52-E56D-645850020B8D}"/>
              </a:ext>
            </a:extLst>
          </p:cNvPr>
          <p:cNvSpPr txBox="1"/>
          <p:nvPr/>
        </p:nvSpPr>
        <p:spPr>
          <a:xfrm>
            <a:off x="12070080" y="5669280"/>
            <a:ext cx="184731" cy="369332"/>
          </a:xfrm>
          <a:prstGeom prst="rect">
            <a:avLst/>
          </a:prstGeom>
          <a:noFill/>
        </p:spPr>
        <p:txBody>
          <a:bodyPr wrap="none" rtlCol="0">
            <a:spAutoFit/>
          </a:bodyPr>
          <a:lstStyle/>
          <a:p>
            <a:endParaRPr lang="fr-FR" dirty="0"/>
          </a:p>
        </p:txBody>
      </p:sp>
      <p:sp>
        <p:nvSpPr>
          <p:cNvPr id="6" name="Espace réservé du numéro de diapositive 5">
            <a:extLst>
              <a:ext uri="{FF2B5EF4-FFF2-40B4-BE49-F238E27FC236}">
                <a16:creationId xmlns:a16="http://schemas.microsoft.com/office/drawing/2014/main" id="{2FB66822-95BA-1621-E0E7-14CDC48D728E}"/>
              </a:ext>
            </a:extLst>
          </p:cNvPr>
          <p:cNvSpPr>
            <a:spLocks noGrp="1"/>
          </p:cNvSpPr>
          <p:nvPr>
            <p:ph type="sldNum" sz="quarter" idx="12"/>
          </p:nvPr>
        </p:nvSpPr>
        <p:spPr/>
        <p:txBody>
          <a:bodyPr/>
          <a:lstStyle/>
          <a:p>
            <a:fld id="{E4D72145-4092-4AE1-9643-D15D8F9894BE}" type="slidenum">
              <a:rPr lang="fr-FR" smtClean="0"/>
              <a:t>2</a:t>
            </a:fld>
            <a:endParaRPr lang="fr-FR"/>
          </a:p>
        </p:txBody>
      </p:sp>
    </p:spTree>
    <p:extLst>
      <p:ext uri="{BB962C8B-B14F-4D97-AF65-F5344CB8AC3E}">
        <p14:creationId xmlns:p14="http://schemas.microsoft.com/office/powerpoint/2010/main" val="36655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67586" name="Rectangle 2"/>
          <p:cNvSpPr>
            <a:spLocks noGrp="1" noRot="1" noChangeArrowheads="1"/>
          </p:cNvSpPr>
          <p:nvPr>
            <p:ph type="title"/>
          </p:nvPr>
        </p:nvSpPr>
        <p:spPr>
          <a:xfrm>
            <a:off x="403904" y="136525"/>
            <a:ext cx="9940570" cy="1209891"/>
          </a:xfrm>
        </p:spPr>
        <p:txBody>
          <a:bodyPr>
            <a:normAutofit/>
          </a:bodyPr>
          <a:lstStyle/>
          <a:p>
            <a:r>
              <a:rPr lang="fr-FR" sz="4000" dirty="0">
                <a:solidFill>
                  <a:schemeClr val="tx1"/>
                </a:solidFill>
                <a:latin typeface="Century Gothic" panose="020B0502020202020204" pitchFamily="34" charset="0"/>
              </a:rPr>
              <a:t>Hyperphagie dans le SPW</a:t>
            </a:r>
            <a:br>
              <a:rPr lang="fr-FR" sz="4000" dirty="0">
                <a:solidFill>
                  <a:schemeClr val="tx1"/>
                </a:solidFill>
                <a:latin typeface="Century Gothic" panose="020B0502020202020204" pitchFamily="34" charset="0"/>
              </a:rPr>
            </a:br>
            <a:r>
              <a:rPr lang="fr-FR" sz="4000" dirty="0">
                <a:solidFill>
                  <a:schemeClr val="tx1"/>
                </a:solidFill>
                <a:latin typeface="Century Gothic" panose="020B0502020202020204" pitchFamily="34" charset="0"/>
              </a:rPr>
              <a:t>De quoi parle-t-on ? (1)</a:t>
            </a:r>
            <a:endParaRPr lang="fr-FR" sz="4000" dirty="0">
              <a:solidFill>
                <a:schemeClr val="tx1"/>
              </a:solidFill>
              <a:latin typeface="Century Gothic" panose="020B0502020202020204" pitchFamily="34" charset="0"/>
              <a:ea typeface="ＭＳ Ｐゴシック" charset="0"/>
              <a:cs typeface="ＭＳ Ｐゴシック" charset="0"/>
            </a:endParaRPr>
          </a:p>
        </p:txBody>
      </p:sp>
      <p:sp>
        <p:nvSpPr>
          <p:cNvPr id="67587" name="Rectangle 3"/>
          <p:cNvSpPr>
            <a:spLocks noGrp="1" noChangeArrowheads="1"/>
          </p:cNvSpPr>
          <p:nvPr>
            <p:ph type="body" idx="1"/>
          </p:nvPr>
        </p:nvSpPr>
        <p:spPr>
          <a:xfrm>
            <a:off x="403904" y="1717964"/>
            <a:ext cx="9940570" cy="4853317"/>
          </a:xfrm>
        </p:spPr>
        <p:txBody>
          <a:bodyPr>
            <a:normAutofit/>
          </a:bodyPr>
          <a:lstStyle/>
          <a:p>
            <a:pPr>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sym typeface="Wingdings"/>
              </a:rPr>
              <a:t>Anxiété latente/horloge </a:t>
            </a:r>
            <a:r>
              <a:rPr lang="fr-FR" sz="2400" dirty="0">
                <a:latin typeface="Century Gothic" panose="020B0502020202020204" pitchFamily="34" charset="0"/>
                <a:ea typeface="ＭＳ Ｐゴシック" charset="0"/>
                <a:cs typeface="ＭＳ Ｐゴシック" charset="0"/>
              </a:rPr>
              <a:t> </a:t>
            </a:r>
            <a:r>
              <a:rPr lang="fr-FR" sz="2400" dirty="0">
                <a:latin typeface="Century Gothic" panose="020B0502020202020204" pitchFamily="34" charset="0"/>
                <a:ea typeface="ＭＳ Ｐゴシック" charset="0"/>
                <a:cs typeface="ＭＳ Ｐゴシック" charset="0"/>
                <a:sym typeface="Wingdings"/>
              </a:rPr>
              <a:t> </a:t>
            </a:r>
            <a:r>
              <a:rPr lang="fr-FR" sz="2400" dirty="0">
                <a:latin typeface="Century Gothic" panose="020B0502020202020204" pitchFamily="34" charset="0"/>
              </a:rPr>
              <a:t>Trouble constant (intensité /état psychologique)</a:t>
            </a:r>
            <a:endParaRPr lang="fr-FR" sz="2400" dirty="0">
              <a:latin typeface="Century Gothic" panose="020B0502020202020204" pitchFamily="34" charset="0"/>
              <a:ea typeface="ＭＳ Ｐゴシック" charset="0"/>
              <a:cs typeface="ＭＳ Ｐゴシック" charset="0"/>
            </a:endParaRPr>
          </a:p>
          <a:p>
            <a:pPr>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Impulsions irrépressibles / </a:t>
            </a:r>
            <a:r>
              <a:rPr lang="fr-FR" sz="2400" dirty="0" err="1">
                <a:latin typeface="Century Gothic" panose="020B0502020202020204" pitchFamily="34" charset="0"/>
                <a:ea typeface="ＭＳ Ｐゴシック" charset="0"/>
                <a:cs typeface="ＭＳ Ｐゴシック" charset="0"/>
              </a:rPr>
              <a:t>craving</a:t>
            </a:r>
            <a:r>
              <a:rPr lang="fr-FR" sz="2400" dirty="0">
                <a:latin typeface="Century Gothic" panose="020B0502020202020204" pitchFamily="34" charset="0"/>
                <a:ea typeface="ＭＳ Ｐゴシック" charset="0"/>
                <a:cs typeface="ＭＳ Ｐゴシック" charset="0"/>
              </a:rPr>
              <a:t> (addictologie)</a:t>
            </a:r>
          </a:p>
          <a:p>
            <a:pPr>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Quête permanente de nourriture </a:t>
            </a:r>
            <a:r>
              <a:rPr lang="fr-FR" sz="2400" dirty="0">
                <a:latin typeface="Century Gothic" panose="020B0502020202020204" pitchFamily="34" charset="0"/>
                <a:ea typeface="ＭＳ Ｐゴシック" charset="0"/>
                <a:cs typeface="ＭＳ Ｐゴシック" charset="0"/>
                <a:sym typeface="Wingdings"/>
              </a:rPr>
              <a:t> « </a:t>
            </a:r>
            <a:r>
              <a:rPr lang="fr-FR" sz="2400" dirty="0">
                <a:latin typeface="Century Gothic" panose="020B0502020202020204" pitchFamily="34" charset="0"/>
                <a:ea typeface="ＭＳ Ｐゴシック" charset="0"/>
                <a:cs typeface="ＭＳ Ｐゴシック" charset="0"/>
              </a:rPr>
              <a:t>culpabilité », mal-être</a:t>
            </a:r>
          </a:p>
          <a:p>
            <a:pPr eaLnBrk="1" hangingPunct="1">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 Détournement » de nourriture pour consommer ou stocker</a:t>
            </a:r>
          </a:p>
          <a:p>
            <a:pPr eaLnBrk="1" hangingPunct="1">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Boulimie, « remplissage  »</a:t>
            </a:r>
          </a:p>
          <a:p>
            <a:pPr eaLnBrk="1" hangingPunct="1">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Ingestion de nourriture impropre ou non comestible, PICA</a:t>
            </a:r>
          </a:p>
          <a:p>
            <a:pPr eaLnBrk="1" hangingPunct="1">
              <a:lnSpc>
                <a:spcPct val="110000"/>
              </a:lnSpc>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Stratégies </a:t>
            </a:r>
            <a:r>
              <a:rPr lang="fr-FR" altLang="ja-JP" sz="2400" dirty="0">
                <a:latin typeface="Century Gothic" panose="020B0502020202020204" pitchFamily="34" charset="0"/>
                <a:ea typeface="ＭＳ Ｐゴシック" charset="0"/>
                <a:cs typeface="ＭＳ Ｐゴシック" charset="0"/>
              </a:rPr>
              <a:t>très élaborées</a:t>
            </a:r>
            <a:r>
              <a:rPr lang="fr-FR" sz="2400" dirty="0">
                <a:latin typeface="Century Gothic" panose="020B0502020202020204" pitchFamily="34" charset="0"/>
                <a:ea typeface="ＭＳ Ｐゴシック" charset="0"/>
                <a:cs typeface="ＭＳ Ｐゴシック" charset="0"/>
              </a:rPr>
              <a:t>, capacité d’</a:t>
            </a:r>
            <a:r>
              <a:rPr lang="fr-FR" altLang="ja-JP" sz="2400" dirty="0">
                <a:latin typeface="Century Gothic" panose="020B0502020202020204" pitchFamily="34" charset="0"/>
                <a:ea typeface="ＭＳ Ｐゴシック" charset="0"/>
                <a:cs typeface="ＭＳ Ｐゴシック" charset="0"/>
              </a:rPr>
              <a:t>inventions inimaginables, expéditions planifiées </a:t>
            </a:r>
            <a:r>
              <a:rPr lang="is-IS" altLang="ja-JP" sz="2400">
                <a:latin typeface="Century Gothic" panose="020B0502020202020204" pitchFamily="34" charset="0"/>
                <a:ea typeface="ＭＳ Ｐゴシック" charset="0"/>
                <a:cs typeface="ＭＳ Ｐゴシック" charset="0"/>
              </a:rPr>
              <a:t>…sixième sens</a:t>
            </a:r>
            <a:r>
              <a:rPr lang="is-IS" altLang="ja-JP" sz="2400" dirty="0">
                <a:latin typeface="Century Gothic" panose="020B0502020202020204" pitchFamily="34" charset="0"/>
                <a:ea typeface="ＭＳ Ｐゴシック" charset="0"/>
                <a:cs typeface="ＭＳ Ｐゴシック" charset="0"/>
              </a:rPr>
              <a:t>	</a:t>
            </a:r>
          </a:p>
          <a:p>
            <a:pPr marL="39688" indent="0">
              <a:lnSpc>
                <a:spcPct val="110000"/>
              </a:lnSpc>
              <a:buClr>
                <a:schemeClr val="tx2">
                  <a:lumMod val="75000"/>
                </a:schemeClr>
              </a:buClr>
              <a:buNone/>
            </a:pPr>
            <a:endParaRPr lang="fr-FR" sz="2400" dirty="0">
              <a:latin typeface="Century Gothic" panose="020B0502020202020204" pitchFamily="34" charset="0"/>
              <a:ea typeface="ＭＳ Ｐゴシック" charset="0"/>
              <a:cs typeface="ＭＳ Ｐゴシック" charset="0"/>
            </a:endParaRPr>
          </a:p>
          <a:p>
            <a:pPr marL="39688" indent="0">
              <a:lnSpc>
                <a:spcPct val="110000"/>
              </a:lnSpc>
              <a:buClr>
                <a:schemeClr val="tx2">
                  <a:lumMod val="75000"/>
                </a:schemeClr>
              </a:buClr>
              <a:buNone/>
            </a:pPr>
            <a:endParaRPr lang="fr-FR" sz="2400" dirty="0">
              <a:latin typeface="Comic Sans MS" charset="0"/>
              <a:ea typeface="ＭＳ Ｐゴシック" charset="0"/>
              <a:cs typeface="ＭＳ Ｐゴシック" charset="0"/>
            </a:endParaRPr>
          </a:p>
        </p:txBody>
      </p:sp>
      <p:sp>
        <p:nvSpPr>
          <p:cNvPr id="2" name="Espace réservé du pied de page 1"/>
          <p:cNvSpPr>
            <a:spLocks noGrp="1"/>
          </p:cNvSpPr>
          <p:nvPr>
            <p:ph type="ftr" sz="quarter" idx="11"/>
          </p:nvPr>
        </p:nvSpPr>
        <p:spPr/>
        <p:txBody>
          <a:bodyPr/>
          <a:lstStyle/>
          <a:p>
            <a:pPr>
              <a:defRPr/>
            </a:pPr>
            <a:r>
              <a:rPr lang="fr-FR"/>
              <a:t>PWF_FMOB_Mars_2025</a:t>
            </a:r>
            <a:endParaRPr lang="fr-FR" dirty="0"/>
          </a:p>
        </p:txBody>
      </p:sp>
      <p:sp>
        <p:nvSpPr>
          <p:cNvPr id="3" name="Espace réservé du numéro de diapositive 2">
            <a:extLst>
              <a:ext uri="{FF2B5EF4-FFF2-40B4-BE49-F238E27FC236}">
                <a16:creationId xmlns:a16="http://schemas.microsoft.com/office/drawing/2014/main" id="{8006EF87-725F-F295-791E-77227022CF44}"/>
              </a:ext>
            </a:extLst>
          </p:cNvPr>
          <p:cNvSpPr>
            <a:spLocks noGrp="1"/>
          </p:cNvSpPr>
          <p:nvPr>
            <p:ph type="sldNum" sz="quarter" idx="12"/>
          </p:nvPr>
        </p:nvSpPr>
        <p:spPr/>
        <p:txBody>
          <a:bodyPr/>
          <a:lstStyle/>
          <a:p>
            <a:fld id="{E4D72145-4092-4AE1-9643-D15D8F9894BE}" type="slidenum">
              <a:rPr lang="fr-FR" smtClean="0"/>
              <a:t>20</a:t>
            </a:fld>
            <a:endParaRPr lang="fr-FR"/>
          </a:p>
        </p:txBody>
      </p:sp>
    </p:spTree>
    <p:extLst>
      <p:ext uri="{BB962C8B-B14F-4D97-AF65-F5344CB8AC3E}">
        <p14:creationId xmlns:p14="http://schemas.microsoft.com/office/powerpoint/2010/main" val="14062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8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67586" name="Rectangle 2"/>
          <p:cNvSpPr>
            <a:spLocks noGrp="1" noRot="1" noChangeArrowheads="1"/>
          </p:cNvSpPr>
          <p:nvPr>
            <p:ph type="title"/>
          </p:nvPr>
        </p:nvSpPr>
        <p:spPr>
          <a:xfrm>
            <a:off x="297712" y="119505"/>
            <a:ext cx="9940570" cy="1209891"/>
          </a:xfrm>
        </p:spPr>
        <p:txBody>
          <a:bodyPr>
            <a:normAutofit/>
          </a:bodyPr>
          <a:lstStyle/>
          <a:p>
            <a:r>
              <a:rPr lang="fr-FR" sz="4000" dirty="0">
                <a:solidFill>
                  <a:schemeClr val="tx1"/>
                </a:solidFill>
                <a:latin typeface="Century Gothic" panose="020B0502020202020204" pitchFamily="34" charset="0"/>
              </a:rPr>
              <a:t>Hyperphagie dans le SPW</a:t>
            </a:r>
            <a:br>
              <a:rPr lang="fr-FR" sz="4000" dirty="0">
                <a:solidFill>
                  <a:schemeClr val="tx1"/>
                </a:solidFill>
                <a:latin typeface="Century Gothic" panose="020B0502020202020204" pitchFamily="34" charset="0"/>
              </a:rPr>
            </a:br>
            <a:r>
              <a:rPr lang="fr-FR" sz="4000" dirty="0">
                <a:solidFill>
                  <a:schemeClr val="tx1"/>
                </a:solidFill>
                <a:latin typeface="Century Gothic" panose="020B0502020202020204" pitchFamily="34" charset="0"/>
              </a:rPr>
              <a:t>De quoi parle-t-on ? (2)</a:t>
            </a:r>
            <a:endParaRPr lang="fr-FR" sz="4000" dirty="0">
              <a:solidFill>
                <a:schemeClr val="tx1"/>
              </a:solidFill>
              <a:latin typeface="Century Gothic" panose="020B0502020202020204" pitchFamily="34" charset="0"/>
              <a:ea typeface="ＭＳ Ｐゴシック" charset="0"/>
              <a:cs typeface="ＭＳ Ｐゴシック" charset="0"/>
            </a:endParaRPr>
          </a:p>
        </p:txBody>
      </p:sp>
      <p:sp>
        <p:nvSpPr>
          <p:cNvPr id="67587" name="Rectangle 3"/>
          <p:cNvSpPr>
            <a:spLocks noGrp="1" noChangeArrowheads="1"/>
          </p:cNvSpPr>
          <p:nvPr>
            <p:ph type="body" idx="1"/>
          </p:nvPr>
        </p:nvSpPr>
        <p:spPr>
          <a:xfrm>
            <a:off x="629588" y="1678898"/>
            <a:ext cx="9714886" cy="5059597"/>
          </a:xfrm>
        </p:spPr>
        <p:txBody>
          <a:bodyPr>
            <a:normAutofit fontScale="92500" lnSpcReduction="10000"/>
          </a:bodyPr>
          <a:lstStyle/>
          <a:p>
            <a:pPr>
              <a:buFont typeface="Arial" panose="020B0604020202020204" pitchFamily="34" charset="0"/>
              <a:buChar char="•"/>
            </a:pPr>
            <a:r>
              <a:rPr lang="fr-FR" sz="2400" dirty="0">
                <a:latin typeface="Century Gothic" panose="020B0502020202020204" pitchFamily="34" charset="0"/>
              </a:rPr>
              <a:t>Avant et au moment des repas : agitation et comportements anormaux</a:t>
            </a:r>
          </a:p>
          <a:p>
            <a:pPr>
              <a:buFont typeface="Arial" panose="020B0604020202020204" pitchFamily="34" charset="0"/>
              <a:buChar char="•"/>
            </a:pPr>
            <a:r>
              <a:rPr lang="fr-FR" sz="2400" dirty="0">
                <a:latin typeface="Century Gothic" panose="020B0502020202020204" pitchFamily="34" charset="0"/>
              </a:rPr>
              <a:t>Comportement à table</a:t>
            </a:r>
          </a:p>
          <a:p>
            <a:pPr lvl="1">
              <a:buClr>
                <a:srgbClr val="31859C"/>
              </a:buClr>
            </a:pPr>
            <a:r>
              <a:rPr lang="fr-FR" dirty="0">
                <a:latin typeface="Century Gothic" panose="020B0502020202020204" pitchFamily="34" charset="0"/>
              </a:rPr>
              <a:t>Prise lente et minutieuse sans signaux de diminution de la faim</a:t>
            </a:r>
          </a:p>
          <a:p>
            <a:pPr marL="457200" lvl="1" indent="0">
              <a:buClr>
                <a:srgbClr val="31859C"/>
              </a:buClr>
              <a:buNone/>
            </a:pPr>
            <a:r>
              <a:rPr lang="fr-FR" dirty="0">
                <a:latin typeface="Century Gothic" panose="020B0502020202020204" pitchFamily="34" charset="0"/>
              </a:rPr>
              <a:t>				OU</a:t>
            </a:r>
          </a:p>
          <a:p>
            <a:pPr lvl="1">
              <a:buClr>
                <a:srgbClr val="31859C"/>
              </a:buClr>
            </a:pPr>
            <a:r>
              <a:rPr lang="fr-FR" dirty="0">
                <a:latin typeface="Century Gothic" panose="020B0502020202020204" pitchFamily="34" charset="0"/>
              </a:rPr>
              <a:t>Gloutonnerie et risque de fausse route</a:t>
            </a:r>
          </a:p>
          <a:p>
            <a:pPr lvl="1">
              <a:buClr>
                <a:srgbClr val="31859C"/>
              </a:buClr>
            </a:pPr>
            <a:r>
              <a:rPr lang="fr-FR" dirty="0">
                <a:latin typeface="Century Gothic" panose="020B0502020202020204" pitchFamily="34" charset="0"/>
              </a:rPr>
              <a:t>Nettoyage excessif de  l’assiette, miettes, récurage…</a:t>
            </a:r>
          </a:p>
          <a:p>
            <a:pPr lvl="1">
              <a:buClr>
                <a:srgbClr val="31859C"/>
              </a:buClr>
            </a:pPr>
            <a:r>
              <a:rPr lang="fr-FR" dirty="0">
                <a:latin typeface="Century Gothic" panose="020B0502020202020204" pitchFamily="34" charset="0"/>
              </a:rPr>
              <a:t>Surveillance des voisins</a:t>
            </a:r>
          </a:p>
          <a:p>
            <a:pPr lvl="1">
              <a:buClr>
                <a:srgbClr val="31859C"/>
              </a:buClr>
            </a:pPr>
            <a:r>
              <a:rPr lang="fr-FR" dirty="0">
                <a:latin typeface="Century Gothic" panose="020B0502020202020204" pitchFamily="34" charset="0"/>
              </a:rPr>
              <a:t>Rituels</a:t>
            </a:r>
          </a:p>
          <a:p>
            <a:pPr>
              <a:buFont typeface="Arial" panose="020B0604020202020204" pitchFamily="34" charset="0"/>
              <a:buChar char="•"/>
            </a:pPr>
            <a:r>
              <a:rPr lang="fr-FR" sz="2400" dirty="0">
                <a:latin typeface="Century Gothic" panose="020B0502020202020204" pitchFamily="34" charset="0"/>
              </a:rPr>
              <a:t>Consommation excessive de nourriture/boisson (risque perforation digestive)  </a:t>
            </a:r>
          </a:p>
          <a:p>
            <a:pPr>
              <a:buFont typeface="Arial" panose="020B0604020202020204" pitchFamily="34" charset="0"/>
              <a:buChar char="•"/>
            </a:pPr>
            <a:r>
              <a:rPr lang="fr-FR" sz="2400" dirty="0">
                <a:latin typeface="Century Gothic" panose="020B0502020202020204" pitchFamily="34" charset="0"/>
              </a:rPr>
              <a:t>Préférence +++ pour le sucré  </a:t>
            </a:r>
          </a:p>
          <a:p>
            <a:pPr>
              <a:buFont typeface="Arial" panose="020B0604020202020204" pitchFamily="34" charset="0"/>
              <a:buChar char="•"/>
            </a:pPr>
            <a:r>
              <a:rPr lang="fr-FR" sz="2400" dirty="0">
                <a:latin typeface="Century Gothic" panose="020B0502020202020204" pitchFamily="34" charset="0"/>
              </a:rPr>
              <a:t>Colères lors de frustration</a:t>
            </a:r>
          </a:p>
          <a:p>
            <a:pPr>
              <a:buFont typeface="Arial" panose="020B0604020202020204" pitchFamily="34" charset="0"/>
              <a:buChar char="•"/>
            </a:pPr>
            <a:r>
              <a:rPr lang="fr-FR" sz="2400" dirty="0">
                <a:latin typeface="Century Gothic" panose="020B0502020202020204" pitchFamily="34" charset="0"/>
              </a:rPr>
              <a:t>Autres addictions : tabac +++,  plus rarement alcool</a:t>
            </a:r>
          </a:p>
          <a:p>
            <a:pPr>
              <a:buFont typeface="Arial" panose="020B0604020202020204" pitchFamily="34" charset="0"/>
              <a:buChar char="•"/>
            </a:pPr>
            <a:endParaRPr lang="fr-FR" sz="2400" dirty="0">
              <a:latin typeface="+mj-lt"/>
            </a:endParaRPr>
          </a:p>
          <a:p>
            <a:pPr marL="39688" indent="0">
              <a:lnSpc>
                <a:spcPct val="110000"/>
              </a:lnSpc>
              <a:buClr>
                <a:schemeClr val="tx2">
                  <a:lumMod val="75000"/>
                </a:schemeClr>
              </a:buClr>
              <a:buNone/>
            </a:pPr>
            <a:endParaRPr lang="fr-FR" sz="2400" dirty="0">
              <a:latin typeface="Comic Sans MS" charset="0"/>
              <a:ea typeface="ＭＳ Ｐゴシック" charset="0"/>
              <a:cs typeface="ＭＳ Ｐゴシック" charset="0"/>
            </a:endParaRPr>
          </a:p>
        </p:txBody>
      </p:sp>
      <p:sp>
        <p:nvSpPr>
          <p:cNvPr id="2" name="Espace réservé du pied de page 1"/>
          <p:cNvSpPr>
            <a:spLocks noGrp="1"/>
          </p:cNvSpPr>
          <p:nvPr>
            <p:ph type="ftr" sz="quarter" idx="11"/>
          </p:nvPr>
        </p:nvSpPr>
        <p:spPr/>
        <p:txBody>
          <a:bodyPr/>
          <a:lstStyle/>
          <a:p>
            <a:pPr>
              <a:defRPr/>
            </a:pPr>
            <a:r>
              <a:rPr lang="fr-FR"/>
              <a:t>PWF_FMOB_Mars_2025</a:t>
            </a:r>
            <a:endParaRPr lang="fr-FR" dirty="0"/>
          </a:p>
        </p:txBody>
      </p:sp>
      <p:sp>
        <p:nvSpPr>
          <p:cNvPr id="3" name="Espace réservé du numéro de diapositive 2">
            <a:extLst>
              <a:ext uri="{FF2B5EF4-FFF2-40B4-BE49-F238E27FC236}">
                <a16:creationId xmlns:a16="http://schemas.microsoft.com/office/drawing/2014/main" id="{158761A5-3D6F-878F-A346-576CC9CD32C3}"/>
              </a:ext>
            </a:extLst>
          </p:cNvPr>
          <p:cNvSpPr>
            <a:spLocks noGrp="1"/>
          </p:cNvSpPr>
          <p:nvPr>
            <p:ph type="sldNum" sz="quarter" idx="12"/>
          </p:nvPr>
        </p:nvSpPr>
        <p:spPr/>
        <p:txBody>
          <a:bodyPr/>
          <a:lstStyle/>
          <a:p>
            <a:fld id="{E4D72145-4092-4AE1-9643-D15D8F9894BE}" type="slidenum">
              <a:rPr lang="fr-FR" smtClean="0"/>
              <a:t>21</a:t>
            </a:fld>
            <a:endParaRPr lang="fr-FR"/>
          </a:p>
        </p:txBody>
      </p:sp>
    </p:spTree>
    <p:extLst>
      <p:ext uri="{BB962C8B-B14F-4D97-AF65-F5344CB8AC3E}">
        <p14:creationId xmlns:p14="http://schemas.microsoft.com/office/powerpoint/2010/main" val="19097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58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58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58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58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5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67586" name="Rectangle 2"/>
          <p:cNvSpPr>
            <a:spLocks noGrp="1" noRot="1" noChangeArrowheads="1"/>
          </p:cNvSpPr>
          <p:nvPr>
            <p:ph type="title"/>
          </p:nvPr>
        </p:nvSpPr>
        <p:spPr>
          <a:xfrm>
            <a:off x="297712" y="119505"/>
            <a:ext cx="10827488" cy="1209891"/>
          </a:xfrm>
        </p:spPr>
        <p:txBody>
          <a:bodyPr>
            <a:norm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L’obésité n’est pas inéluctable !!!</a:t>
            </a:r>
          </a:p>
        </p:txBody>
      </p:sp>
      <p:sp>
        <p:nvSpPr>
          <p:cNvPr id="67587" name="Rectangle 3"/>
          <p:cNvSpPr>
            <a:spLocks noGrp="1" noChangeArrowheads="1"/>
          </p:cNvSpPr>
          <p:nvPr>
            <p:ph type="body" idx="1"/>
          </p:nvPr>
        </p:nvSpPr>
        <p:spPr>
          <a:xfrm>
            <a:off x="297712" y="1814325"/>
            <a:ext cx="10068027" cy="5043675"/>
          </a:xfrm>
        </p:spPr>
        <p:txBody>
          <a:bodyPr>
            <a:noAutofit/>
          </a:bodyPr>
          <a:lstStyle/>
          <a:p>
            <a:pPr>
              <a:spcBef>
                <a:spcPts val="0"/>
              </a:spcBef>
              <a:buSzPct val="100000"/>
              <a:buFont typeface="Arial" panose="020B0604020202020204" pitchFamily="34" charset="0"/>
              <a:buChar char="•"/>
            </a:pPr>
            <a:r>
              <a:rPr lang="fr-FR" sz="2400" dirty="0">
                <a:latin typeface="Century Gothic" panose="020B0502020202020204" pitchFamily="34" charset="0"/>
                <a:sym typeface="Wingdings" charset="0"/>
              </a:rPr>
              <a:t>SPW	</a:t>
            </a:r>
            <a:r>
              <a:rPr lang="fr-FR" sz="2400" dirty="0">
                <a:latin typeface="Century Gothic" panose="020B0502020202020204" pitchFamily="34" charset="0"/>
                <a:ea typeface="ＭＳ Ｐゴシック" charset="0"/>
                <a:cs typeface="ＭＳ Ｐゴシック" charset="0"/>
                <a:sym typeface="Wingdings"/>
              </a:rPr>
              <a:t> masse grasse importante</a:t>
            </a:r>
          </a:p>
          <a:p>
            <a:pPr lvl="2">
              <a:spcBef>
                <a:spcPts val="0"/>
              </a:spcBef>
              <a:buClr>
                <a:schemeClr val="tx1"/>
              </a:buClr>
              <a:buSzPct val="100000"/>
              <a:buFont typeface="Wingdings" pitchFamily="2" charset="2"/>
              <a:buChar char="à"/>
            </a:pPr>
            <a:r>
              <a:rPr lang="fr-FR" sz="2400" dirty="0">
                <a:latin typeface="Century Gothic" panose="020B0502020202020204" pitchFamily="34" charset="0"/>
                <a:ea typeface="ＭＳ Ｐゴシック" charset="0"/>
                <a:cs typeface="ＭＳ Ｐゴシック" charset="0"/>
                <a:sym typeface="Wingdings" charset="0"/>
              </a:rPr>
              <a:t> m</a:t>
            </a:r>
            <a:r>
              <a:rPr lang="fr-FR" sz="2400" dirty="0">
                <a:latin typeface="Century Gothic" panose="020B0502020202020204" pitchFamily="34" charset="0"/>
                <a:sym typeface="Wingdings" charset="0"/>
              </a:rPr>
              <a:t>asse musculaire plus faible (</a:t>
            </a:r>
            <a:r>
              <a:rPr lang="fr-FR" sz="2400" dirty="0">
                <a:latin typeface="Century Gothic" panose="020B0502020202020204" pitchFamily="34" charset="0"/>
              </a:rPr>
              <a:t>métabolisme basal </a:t>
            </a:r>
            <a:r>
              <a:rPr lang="fr-FR" sz="2200" dirty="0">
                <a:latin typeface="Century Gothic" panose="020B0502020202020204" pitchFamily="34" charset="0"/>
                <a:cs typeface="Wingdings" charset="0"/>
                <a:sym typeface="Wingdings" charset="0"/>
              </a:rPr>
              <a:t></a:t>
            </a:r>
            <a:r>
              <a:rPr lang="fr-FR" sz="2400" dirty="0">
                <a:latin typeface="Century Gothic" panose="020B0502020202020204" pitchFamily="34" charset="0"/>
              </a:rPr>
              <a:t> 20%) </a:t>
            </a:r>
          </a:p>
          <a:p>
            <a:pPr marL="914400" lvl="2" indent="0">
              <a:spcBef>
                <a:spcPts val="0"/>
              </a:spcBef>
              <a:buClr>
                <a:schemeClr val="tx1"/>
              </a:buClr>
              <a:buSzPct val="100000"/>
              <a:buNone/>
            </a:pPr>
            <a:endParaRPr lang="fr-FR" sz="800" b="1" i="1" dirty="0">
              <a:solidFill>
                <a:srgbClr val="31859C"/>
              </a:solidFill>
              <a:latin typeface="Century Gothic" panose="020B0502020202020204" pitchFamily="34" charset="0"/>
              <a:cs typeface="Zapf Dingbats" charset="0"/>
              <a:sym typeface="Zapf Dingbats" charset="0"/>
            </a:endParaRPr>
          </a:p>
          <a:p>
            <a:pPr marL="914400" lvl="2" indent="0">
              <a:spcBef>
                <a:spcPts val="0"/>
              </a:spcBef>
              <a:buClr>
                <a:schemeClr val="tx1"/>
              </a:buClr>
              <a:buSzPct val="100000"/>
              <a:buNone/>
            </a:pPr>
            <a:r>
              <a:rPr lang="fr-FR" sz="2400" b="1" i="1" dirty="0">
                <a:solidFill>
                  <a:srgbClr val="31859C"/>
                </a:solidFill>
                <a:latin typeface="Century Gothic" panose="020B0502020202020204" pitchFamily="34" charset="0"/>
                <a:cs typeface="Zapf Dingbats" charset="0"/>
                <a:sym typeface="Zapf Dingbats" charset="0"/>
              </a:rPr>
              <a:t>Personne avec un SPW ✚ </a:t>
            </a:r>
            <a:r>
              <a:rPr lang="fr-FR" sz="2400" b="1" i="1" dirty="0">
                <a:solidFill>
                  <a:srgbClr val="31859C"/>
                </a:solidFill>
                <a:latin typeface="Century Gothic" panose="020B0502020202020204" pitchFamily="34" charset="0"/>
              </a:rPr>
              <a:t>hyperphagie </a:t>
            </a:r>
            <a:r>
              <a:rPr lang="fr-FR" sz="2400" b="1" i="1" dirty="0">
                <a:solidFill>
                  <a:srgbClr val="31859C"/>
                </a:solidFill>
                <a:latin typeface="Century Gothic" panose="020B0502020202020204" pitchFamily="34" charset="0"/>
                <a:cs typeface="Zapf Dingbats" charset="0"/>
                <a:sym typeface="Zapf Dingbats" charset="0"/>
              </a:rPr>
              <a:t>✚ </a:t>
            </a:r>
            <a:r>
              <a:rPr lang="fr-FR" sz="2400" b="1" i="1" dirty="0">
                <a:solidFill>
                  <a:srgbClr val="31859C"/>
                </a:solidFill>
                <a:latin typeface="Century Gothic" panose="020B0502020202020204" pitchFamily="34" charset="0"/>
              </a:rPr>
              <a:t>diminution du métabolisme de l’exercice</a:t>
            </a:r>
            <a:r>
              <a:rPr lang="fr-FR" sz="2400" b="1" i="1" dirty="0">
                <a:solidFill>
                  <a:srgbClr val="31859C"/>
                </a:solidFill>
                <a:latin typeface="Century Gothic" panose="020B0502020202020204" pitchFamily="34" charset="0"/>
                <a:cs typeface="Wingdings" charset="0"/>
                <a:sym typeface="Wingdings" charset="0"/>
              </a:rPr>
              <a:t></a:t>
            </a:r>
            <a:r>
              <a:rPr lang="fr-FR" sz="2400" b="1" i="1" dirty="0">
                <a:solidFill>
                  <a:srgbClr val="31859C"/>
                </a:solidFill>
                <a:latin typeface="Century Gothic" panose="020B0502020202020204" pitchFamily="34" charset="0"/>
                <a:sym typeface="Wingdings" charset="0"/>
              </a:rPr>
              <a:t> obésité</a:t>
            </a:r>
          </a:p>
          <a:p>
            <a:pPr marL="914400" lvl="2" indent="0">
              <a:spcBef>
                <a:spcPts val="0"/>
              </a:spcBef>
              <a:buClr>
                <a:schemeClr val="tx1"/>
              </a:buClr>
              <a:buSzPct val="100000"/>
              <a:buNone/>
            </a:pPr>
            <a:endParaRPr lang="fr-FR" sz="800" dirty="0">
              <a:latin typeface="Century Gothic" panose="020B0502020202020204" pitchFamily="34" charset="0"/>
              <a:sym typeface="Wingdings"/>
            </a:endParaRPr>
          </a:p>
          <a:p>
            <a:pPr>
              <a:spcBef>
                <a:spcPts val="0"/>
              </a:spcBef>
              <a:buSzPct val="100000"/>
              <a:buFont typeface="Arial" panose="020B0604020202020204" pitchFamily="34" charset="0"/>
              <a:buChar char="•"/>
            </a:pPr>
            <a:r>
              <a:rPr lang="fr-FR" sz="2400" dirty="0">
                <a:latin typeface="Century Gothic" panose="020B0502020202020204" pitchFamily="34" charset="0"/>
                <a:sym typeface="Wingdings"/>
              </a:rPr>
              <a:t>Même avec l’hormone de croissance </a:t>
            </a:r>
          </a:p>
          <a:p>
            <a:pPr marL="0" indent="0">
              <a:spcBef>
                <a:spcPts val="0"/>
              </a:spcBef>
              <a:buSzPct val="75000"/>
              <a:buNone/>
            </a:pPr>
            <a:r>
              <a:rPr lang="fr-FR" sz="2400" dirty="0">
                <a:latin typeface="Century Gothic" panose="020B0502020202020204" pitchFamily="34" charset="0"/>
                <a:sym typeface="Wingdings"/>
              </a:rPr>
              <a:t>	 </a:t>
            </a:r>
            <a:r>
              <a:rPr lang="fr-FR" sz="2400" dirty="0">
                <a:latin typeface="Century Gothic" panose="020B0502020202020204" pitchFamily="34" charset="0"/>
                <a:ea typeface="ＭＳ Ｐゴシック" charset="0"/>
                <a:cs typeface="ＭＳ Ｐゴシック" charset="0"/>
              </a:rPr>
              <a:t>Menu adapté avec ajustement des apports alimentaires</a:t>
            </a:r>
          </a:p>
          <a:p>
            <a:pPr marL="0" indent="0">
              <a:spcBef>
                <a:spcPts val="0"/>
              </a:spcBef>
              <a:buSzPct val="75000"/>
              <a:buNone/>
            </a:pPr>
            <a:r>
              <a:rPr lang="fr-FR" sz="2400" dirty="0">
                <a:latin typeface="Century Gothic" panose="020B0502020202020204" pitchFamily="34" charset="0"/>
                <a:sym typeface="Wingdings"/>
              </a:rPr>
              <a:t>	 Activité physique régulière, journalière</a:t>
            </a:r>
          </a:p>
          <a:p>
            <a:pPr marL="0" indent="0">
              <a:spcBef>
                <a:spcPts val="0"/>
              </a:spcBef>
              <a:buSzPct val="75000"/>
              <a:buNone/>
            </a:pPr>
            <a:endParaRPr lang="fr-FR" sz="800" dirty="0">
              <a:latin typeface="Century Gothic" panose="020B0502020202020204" pitchFamily="34" charset="0"/>
              <a:sym typeface="Wingdings"/>
            </a:endParaRPr>
          </a:p>
          <a:p>
            <a:pPr>
              <a:spcBef>
                <a:spcPts val="0"/>
              </a:spcBef>
              <a:buSzPct val="100000"/>
              <a:buFont typeface="Arial" panose="020B0604020202020204" pitchFamily="34" charset="0"/>
              <a:buChar char="•"/>
            </a:pPr>
            <a:r>
              <a:rPr lang="fr-FR" sz="2400" dirty="0">
                <a:latin typeface="Century Gothic" panose="020B0502020202020204" pitchFamily="34" charset="0"/>
                <a:sym typeface="Wingdings"/>
              </a:rPr>
              <a:t>Ils ne sont pas responsables de cette hyperphagie – il faut le comprendre !! </a:t>
            </a:r>
          </a:p>
          <a:p>
            <a:pPr marL="0" indent="0">
              <a:spcBef>
                <a:spcPts val="0"/>
              </a:spcBef>
              <a:buSzPct val="75000"/>
              <a:buNone/>
            </a:pPr>
            <a:r>
              <a:rPr lang="fr-FR" sz="2400" dirty="0">
                <a:latin typeface="Century Gothic" panose="020B0502020202020204" pitchFamily="34" charset="0"/>
                <a:sym typeface="Wingdings"/>
              </a:rPr>
              <a:t>	</a:t>
            </a:r>
            <a:r>
              <a:rPr lang="fr-FR" sz="2400" b="1" dirty="0">
                <a:latin typeface="Century Gothic" panose="020B0502020202020204" pitchFamily="34" charset="0"/>
                <a:sym typeface="Wingdings"/>
              </a:rPr>
              <a:t> Contrôle de  l’accès à la nourriture indispensable</a:t>
            </a:r>
          </a:p>
          <a:p>
            <a:pPr marL="0" indent="0">
              <a:spcBef>
                <a:spcPts val="0"/>
              </a:spcBef>
              <a:buSzPct val="75000"/>
              <a:buNone/>
            </a:pPr>
            <a:r>
              <a:rPr lang="fr-FR" sz="2400" dirty="0">
                <a:latin typeface="Century Gothic" panose="020B0502020202020204" pitchFamily="34" charset="0"/>
                <a:sym typeface="Wingdings"/>
              </a:rPr>
              <a:t>	 </a:t>
            </a:r>
            <a:r>
              <a:rPr lang="fr-FR" sz="2400" b="1" dirty="0">
                <a:latin typeface="Century Gothic" panose="020B0502020202020204" pitchFamily="34" charset="0"/>
                <a:sym typeface="Wingdings"/>
              </a:rPr>
              <a:t>Approche cohérente (tous les accompagnants doivent 	savoir quoi faire, comment et pourquoi)</a:t>
            </a:r>
          </a:p>
          <a:p>
            <a:pPr marL="0" indent="0">
              <a:spcBef>
                <a:spcPts val="0"/>
              </a:spcBef>
              <a:buClr>
                <a:schemeClr val="tx2">
                  <a:lumMod val="75000"/>
                </a:schemeClr>
              </a:buClr>
              <a:buSzPct val="75000"/>
              <a:buNone/>
            </a:pPr>
            <a:endParaRPr lang="fr-FR" sz="2400" b="1" i="1" dirty="0">
              <a:solidFill>
                <a:srgbClr val="31859C"/>
              </a:solidFill>
              <a:latin typeface="+mj-lt"/>
              <a:sym typeface="Wingdings" charset="0"/>
            </a:endParaRPr>
          </a:p>
          <a:p>
            <a:pPr marL="0" indent="0" algn="ctr">
              <a:spcBef>
                <a:spcPts val="0"/>
              </a:spcBef>
              <a:buSzPct val="100000"/>
              <a:buNone/>
            </a:pPr>
            <a:endParaRPr lang="fr-FR" sz="2400" i="1" dirty="0">
              <a:solidFill>
                <a:srgbClr val="31859C"/>
              </a:solidFill>
              <a:latin typeface="+mj-lt"/>
              <a:sym typeface="Wingdings" charset="0"/>
            </a:endParaRPr>
          </a:p>
          <a:p>
            <a:pPr eaLnBrk="1" hangingPunct="1">
              <a:lnSpc>
                <a:spcPct val="110000"/>
              </a:lnSpc>
              <a:buClr>
                <a:schemeClr val="tx2">
                  <a:lumMod val="75000"/>
                </a:schemeClr>
              </a:buClr>
              <a:buSzPct val="75000"/>
            </a:pPr>
            <a:endParaRPr lang="fr-FR" sz="2400" dirty="0">
              <a:latin typeface="Comic Sans MS" charset="0"/>
              <a:ea typeface="ＭＳ Ｐゴシック" charset="0"/>
              <a:cs typeface="ＭＳ Ｐゴシック" charset="0"/>
            </a:endParaRPr>
          </a:p>
          <a:p>
            <a:pPr marL="39688" indent="0">
              <a:lnSpc>
                <a:spcPct val="110000"/>
              </a:lnSpc>
              <a:buClr>
                <a:schemeClr val="tx2">
                  <a:lumMod val="75000"/>
                </a:schemeClr>
              </a:buClr>
              <a:buNone/>
            </a:pPr>
            <a:endParaRPr lang="fr-FR" sz="2400" dirty="0">
              <a:latin typeface="Comic Sans MS" charset="0"/>
              <a:ea typeface="ＭＳ Ｐゴシック" charset="0"/>
              <a:cs typeface="ＭＳ Ｐゴシック" charset="0"/>
            </a:endParaRPr>
          </a:p>
          <a:p>
            <a:pPr marL="39688" indent="0">
              <a:lnSpc>
                <a:spcPct val="110000"/>
              </a:lnSpc>
              <a:buClr>
                <a:schemeClr val="tx2">
                  <a:lumMod val="75000"/>
                </a:schemeClr>
              </a:buClr>
              <a:buNone/>
            </a:pPr>
            <a:endParaRPr lang="fr-FR" sz="2400" dirty="0">
              <a:latin typeface="Comic Sans MS" charset="0"/>
              <a:ea typeface="ＭＳ Ｐゴシック" charset="0"/>
              <a:cs typeface="ＭＳ Ｐゴシック" charset="0"/>
            </a:endParaRPr>
          </a:p>
        </p:txBody>
      </p:sp>
      <p:sp>
        <p:nvSpPr>
          <p:cNvPr id="2" name="Espace réservé du pied de page 1"/>
          <p:cNvSpPr>
            <a:spLocks noGrp="1"/>
          </p:cNvSpPr>
          <p:nvPr>
            <p:ph type="ftr" sz="quarter" idx="11"/>
          </p:nvPr>
        </p:nvSpPr>
        <p:spPr/>
        <p:txBody>
          <a:bodyPr/>
          <a:lstStyle/>
          <a:p>
            <a:pPr>
              <a:defRPr/>
            </a:pPr>
            <a:r>
              <a:rPr lang="fr-FR"/>
              <a:t>PWF_FMOB_Mars_2025</a:t>
            </a:r>
            <a:endParaRPr lang="fr-FR" dirty="0"/>
          </a:p>
        </p:txBody>
      </p:sp>
      <p:pic>
        <p:nvPicPr>
          <p:cNvPr id="10" name="Image 9" descr="Une image contenant capture d’écran, dessin humoristique, clipart&#10;&#10;Description générée automatiquement">
            <a:extLst>
              <a:ext uri="{FF2B5EF4-FFF2-40B4-BE49-F238E27FC236}">
                <a16:creationId xmlns:a16="http://schemas.microsoft.com/office/drawing/2014/main" id="{858EDC52-145A-BAB7-47C5-4468A970E2DD}"/>
              </a:ext>
            </a:extLst>
          </p:cNvPr>
          <p:cNvPicPr>
            <a:picLocks noChangeAspect="1"/>
          </p:cNvPicPr>
          <p:nvPr/>
        </p:nvPicPr>
        <p:blipFill rotWithShape="1">
          <a:blip r:embed="rId3">
            <a:extLst>
              <a:ext uri="{28A0092B-C50C-407E-A947-70E740481C1C}">
                <a14:useLocalDpi xmlns:a14="http://schemas.microsoft.com/office/drawing/2010/main" val="0"/>
              </a:ext>
            </a:extLst>
          </a:blip>
          <a:srcRect l="4394" r="4651"/>
          <a:stretch/>
        </p:blipFill>
        <p:spPr>
          <a:xfrm>
            <a:off x="9784271" y="4033927"/>
            <a:ext cx="2021846" cy="1436058"/>
          </a:xfrm>
          <a:prstGeom prst="rect">
            <a:avLst/>
          </a:prstGeom>
        </p:spPr>
      </p:pic>
      <p:sp>
        <p:nvSpPr>
          <p:cNvPr id="3" name="Espace réservé du numéro de diapositive 2">
            <a:extLst>
              <a:ext uri="{FF2B5EF4-FFF2-40B4-BE49-F238E27FC236}">
                <a16:creationId xmlns:a16="http://schemas.microsoft.com/office/drawing/2014/main" id="{22E88404-52A7-77B0-0EF6-92AC320FCEA9}"/>
              </a:ext>
            </a:extLst>
          </p:cNvPr>
          <p:cNvSpPr>
            <a:spLocks noGrp="1"/>
          </p:cNvSpPr>
          <p:nvPr>
            <p:ph type="sldNum" sz="quarter" idx="12"/>
          </p:nvPr>
        </p:nvSpPr>
        <p:spPr/>
        <p:txBody>
          <a:bodyPr/>
          <a:lstStyle/>
          <a:p>
            <a:fld id="{E4D72145-4092-4AE1-9643-D15D8F9894BE}" type="slidenum">
              <a:rPr lang="fr-FR" smtClean="0"/>
              <a:t>22</a:t>
            </a:fld>
            <a:endParaRPr lang="fr-FR"/>
          </a:p>
        </p:txBody>
      </p:sp>
    </p:spTree>
    <p:extLst>
      <p:ext uri="{BB962C8B-B14F-4D97-AF65-F5344CB8AC3E}">
        <p14:creationId xmlns:p14="http://schemas.microsoft.com/office/powerpoint/2010/main" val="141223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58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58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58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5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CD81A0-3831-0749-8868-2AD27E207B51}"/>
              </a:ext>
            </a:extLst>
          </p:cNvPr>
          <p:cNvSpPr>
            <a:spLocks noGrp="1"/>
          </p:cNvSpPr>
          <p:nvPr>
            <p:ph type="title"/>
          </p:nvPr>
        </p:nvSpPr>
        <p:spPr>
          <a:xfrm>
            <a:off x="93291" y="83402"/>
            <a:ext cx="11623428" cy="1123561"/>
          </a:xfrm>
        </p:spPr>
        <p:txBody>
          <a:bodyPr>
            <a:normAutofit fontScale="90000"/>
          </a:bodyPr>
          <a:lstStyle/>
          <a:p>
            <a:br>
              <a:rPr lang="fr-FR" sz="4400" dirty="0">
                <a:solidFill>
                  <a:schemeClr val="tx1"/>
                </a:solidFill>
                <a:latin typeface="Century Gothic" panose="020B0502020202020204" pitchFamily="34" charset="0"/>
              </a:rPr>
            </a:br>
            <a:r>
              <a:rPr lang="fr-FR" sz="4400" dirty="0">
                <a:solidFill>
                  <a:schemeClr val="tx1"/>
                </a:solidFill>
                <a:latin typeface="Century Gothic" panose="020B0502020202020204" pitchFamily="34" charset="0"/>
              </a:rPr>
              <a:t>Un cadre,</a:t>
            </a:r>
            <a:br>
              <a:rPr lang="fr-FR" sz="4400" dirty="0">
                <a:solidFill>
                  <a:schemeClr val="tx1"/>
                </a:solidFill>
                <a:latin typeface="Century Gothic" panose="020B0502020202020204" pitchFamily="34" charset="0"/>
              </a:rPr>
            </a:br>
            <a:r>
              <a:rPr lang="fr-FR" sz="4400" dirty="0">
                <a:solidFill>
                  <a:schemeClr val="tx1"/>
                </a:solidFill>
                <a:latin typeface="Century Gothic" panose="020B0502020202020204" pitchFamily="34" charset="0"/>
              </a:rPr>
              <a:t>Un accompagnement essentiel, permanent</a:t>
            </a:r>
            <a:br>
              <a:rPr lang="fr-FR" dirty="0"/>
            </a:br>
            <a:endParaRPr lang="fr-FR" dirty="0"/>
          </a:p>
        </p:txBody>
      </p:sp>
      <p:pic>
        <p:nvPicPr>
          <p:cNvPr id="7" name="Espace réservé du contenu 6">
            <a:extLst>
              <a:ext uri="{FF2B5EF4-FFF2-40B4-BE49-F238E27FC236}">
                <a16:creationId xmlns:a16="http://schemas.microsoft.com/office/drawing/2014/main" id="{C5BACBE2-21C2-9E6B-1B44-E06A4F615E4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700" b="4006"/>
          <a:stretch/>
        </p:blipFill>
        <p:spPr>
          <a:xfrm>
            <a:off x="242802" y="1619713"/>
            <a:ext cx="10251361" cy="4205258"/>
          </a:xfrm>
          <a:solidFill>
            <a:schemeClr val="bg1"/>
          </a:solidFill>
        </p:spPr>
      </p:pic>
      <p:sp>
        <p:nvSpPr>
          <p:cNvPr id="4" name="Espace réservé du pied de page 3">
            <a:extLst>
              <a:ext uri="{FF2B5EF4-FFF2-40B4-BE49-F238E27FC236}">
                <a16:creationId xmlns:a16="http://schemas.microsoft.com/office/drawing/2014/main" id="{A42CB81F-BE48-E2A7-3C13-D158A585D278}"/>
              </a:ext>
            </a:extLst>
          </p:cNvPr>
          <p:cNvSpPr>
            <a:spLocks noGrp="1"/>
          </p:cNvSpPr>
          <p:nvPr>
            <p:ph type="ftr" sz="quarter" idx="11"/>
          </p:nvPr>
        </p:nvSpPr>
        <p:spPr/>
        <p:txBody>
          <a:bodyPr/>
          <a:lstStyle/>
          <a:p>
            <a:r>
              <a:rPr lang="fr-FR"/>
              <a:t>PWF_FMOB_Mars_2025</a:t>
            </a:r>
            <a:endParaRPr lang="fr-FR" dirty="0"/>
          </a:p>
        </p:txBody>
      </p:sp>
      <p:sp>
        <p:nvSpPr>
          <p:cNvPr id="6" name="ZoneTexte 5">
            <a:extLst>
              <a:ext uri="{FF2B5EF4-FFF2-40B4-BE49-F238E27FC236}">
                <a16:creationId xmlns:a16="http://schemas.microsoft.com/office/drawing/2014/main" id="{3DAE5777-836F-EA8A-4EF5-5C33296E6F94}"/>
              </a:ext>
            </a:extLst>
          </p:cNvPr>
          <p:cNvSpPr txBox="1"/>
          <p:nvPr/>
        </p:nvSpPr>
        <p:spPr>
          <a:xfrm>
            <a:off x="6248400" y="5943601"/>
            <a:ext cx="1233055" cy="531380"/>
          </a:xfrm>
          <a:prstGeom prst="rect">
            <a:avLst/>
          </a:prstGeom>
          <a:solidFill>
            <a:schemeClr val="bg1"/>
          </a:solidFill>
        </p:spPr>
        <p:txBody>
          <a:bodyPr wrap="square" rtlCol="0">
            <a:spAutoFit/>
          </a:bodyPr>
          <a:lstStyle/>
          <a:p>
            <a:endParaRPr lang="fr-FR" dirty="0"/>
          </a:p>
        </p:txBody>
      </p:sp>
      <p:sp>
        <p:nvSpPr>
          <p:cNvPr id="8" name="ZoneTexte 7">
            <a:extLst>
              <a:ext uri="{FF2B5EF4-FFF2-40B4-BE49-F238E27FC236}">
                <a16:creationId xmlns:a16="http://schemas.microsoft.com/office/drawing/2014/main" id="{1EEC196D-425C-E1F3-3381-E9828B74A87A}"/>
              </a:ext>
            </a:extLst>
          </p:cNvPr>
          <p:cNvSpPr txBox="1"/>
          <p:nvPr/>
        </p:nvSpPr>
        <p:spPr>
          <a:xfrm>
            <a:off x="7481455" y="5943601"/>
            <a:ext cx="3505200" cy="412749"/>
          </a:xfrm>
          <a:prstGeom prst="rect">
            <a:avLst/>
          </a:prstGeom>
          <a:solidFill>
            <a:schemeClr val="bg1"/>
          </a:solidFill>
        </p:spPr>
        <p:txBody>
          <a:bodyPr wrap="square" rtlCol="0">
            <a:spAutoFit/>
          </a:bodyPr>
          <a:lstStyle/>
          <a:p>
            <a:endParaRPr lang="fr-FR" dirty="0"/>
          </a:p>
        </p:txBody>
      </p:sp>
      <p:sp>
        <p:nvSpPr>
          <p:cNvPr id="3" name="ZoneTexte 2">
            <a:extLst>
              <a:ext uri="{FF2B5EF4-FFF2-40B4-BE49-F238E27FC236}">
                <a16:creationId xmlns:a16="http://schemas.microsoft.com/office/drawing/2014/main" id="{EC632F5C-BF94-6A38-681B-7CA763F5F5ED}"/>
              </a:ext>
            </a:extLst>
          </p:cNvPr>
          <p:cNvSpPr txBox="1"/>
          <p:nvPr/>
        </p:nvSpPr>
        <p:spPr>
          <a:xfrm>
            <a:off x="242802" y="5943602"/>
            <a:ext cx="10536035" cy="830997"/>
          </a:xfrm>
          <a:prstGeom prst="rect">
            <a:avLst/>
          </a:prstGeom>
          <a:noFill/>
        </p:spPr>
        <p:txBody>
          <a:bodyPr wrap="square" rtlCol="0">
            <a:spAutoFit/>
          </a:bodyPr>
          <a:lstStyle/>
          <a:p>
            <a:pPr algn="ctr"/>
            <a:r>
              <a:rPr lang="fr-FR" sz="2400" b="1" dirty="0">
                <a:latin typeface="Century Gothic" panose="020B0502020202020204" pitchFamily="34" charset="0"/>
              </a:rPr>
              <a:t>Souvent, la personne demande de l’aide</a:t>
            </a:r>
          </a:p>
          <a:p>
            <a:pPr algn="ctr"/>
            <a:r>
              <a:rPr lang="fr-FR" sz="2400" b="1" dirty="0">
                <a:latin typeface="Century Gothic" panose="020B0502020202020204" pitchFamily="34" charset="0"/>
              </a:rPr>
              <a:t>L’associer à ce qui est mis en place pour l’aider</a:t>
            </a:r>
          </a:p>
        </p:txBody>
      </p:sp>
      <p:sp>
        <p:nvSpPr>
          <p:cNvPr id="9" name="ZoneTexte 8">
            <a:extLst>
              <a:ext uri="{FF2B5EF4-FFF2-40B4-BE49-F238E27FC236}">
                <a16:creationId xmlns:a16="http://schemas.microsoft.com/office/drawing/2014/main" id="{CB72FEC7-18C2-5819-B7E4-7B829850CC12}"/>
              </a:ext>
            </a:extLst>
          </p:cNvPr>
          <p:cNvSpPr txBox="1"/>
          <p:nvPr/>
        </p:nvSpPr>
        <p:spPr>
          <a:xfrm>
            <a:off x="-91440" y="-2072640"/>
            <a:ext cx="184731" cy="369332"/>
          </a:xfrm>
          <a:prstGeom prst="rect">
            <a:avLst/>
          </a:prstGeom>
          <a:noFill/>
        </p:spPr>
        <p:txBody>
          <a:bodyPr wrap="none" rtlCol="0">
            <a:spAutoFit/>
          </a:bodyPr>
          <a:lstStyle/>
          <a:p>
            <a:endParaRPr lang="fr-FR" dirty="0"/>
          </a:p>
        </p:txBody>
      </p:sp>
      <p:sp>
        <p:nvSpPr>
          <p:cNvPr id="10" name="Espace réservé du numéro de diapositive 9">
            <a:extLst>
              <a:ext uri="{FF2B5EF4-FFF2-40B4-BE49-F238E27FC236}">
                <a16:creationId xmlns:a16="http://schemas.microsoft.com/office/drawing/2014/main" id="{28B936F4-F34C-A000-1F0C-CA8994DF95E4}"/>
              </a:ext>
            </a:extLst>
          </p:cNvPr>
          <p:cNvSpPr>
            <a:spLocks noGrp="1"/>
          </p:cNvSpPr>
          <p:nvPr>
            <p:ph type="sldNum" sz="quarter" idx="12"/>
          </p:nvPr>
        </p:nvSpPr>
        <p:spPr/>
        <p:txBody>
          <a:bodyPr/>
          <a:lstStyle/>
          <a:p>
            <a:fld id="{E4D72145-4092-4AE1-9643-D15D8F9894BE}" type="slidenum">
              <a:rPr lang="fr-FR" smtClean="0"/>
              <a:t>23</a:t>
            </a:fld>
            <a:endParaRPr lang="fr-FR"/>
          </a:p>
        </p:txBody>
      </p:sp>
    </p:spTree>
    <p:extLst>
      <p:ext uri="{BB962C8B-B14F-4D97-AF65-F5344CB8AC3E}">
        <p14:creationId xmlns:p14="http://schemas.microsoft.com/office/powerpoint/2010/main" val="6233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ZoneTexte 4">
            <a:extLst>
              <a:ext uri="{FF2B5EF4-FFF2-40B4-BE49-F238E27FC236}">
                <a16:creationId xmlns:a16="http://schemas.microsoft.com/office/drawing/2014/main" id="{27952ECC-93CD-9620-9728-F963CBB5FA04}"/>
              </a:ext>
            </a:extLst>
          </p:cNvPr>
          <p:cNvSpPr txBox="1">
            <a:spLocks noChangeArrowheads="1"/>
          </p:cNvSpPr>
          <p:nvPr/>
        </p:nvSpPr>
        <p:spPr bwMode="auto">
          <a:xfrm>
            <a:off x="1040568" y="2600763"/>
            <a:ext cx="467705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buClr>
                <a:srgbClr val="31859C"/>
              </a:buClr>
              <a:buFontTx/>
              <a:buChar char="•"/>
              <a:defRPr/>
            </a:pPr>
            <a:r>
              <a:rPr lang="fr-FR" altLang="fr-FR" sz="2400" dirty="0">
                <a:latin typeface="Century Gothic" panose="020B0502020202020204" pitchFamily="34" charset="0"/>
              </a:rPr>
              <a:t>Déficits cognitifs</a:t>
            </a:r>
          </a:p>
          <a:p>
            <a:pPr>
              <a:buClr>
                <a:srgbClr val="31859C"/>
              </a:buClr>
              <a:buFontTx/>
              <a:buChar char="•"/>
              <a:defRPr/>
            </a:pPr>
            <a:r>
              <a:rPr lang="fr-FR" altLang="fr-FR" sz="2400" dirty="0">
                <a:latin typeface="Century Gothic" panose="020B0502020202020204" pitchFamily="34" charset="0"/>
              </a:rPr>
              <a:t>Impulsivité comportementale </a:t>
            </a:r>
          </a:p>
          <a:p>
            <a:pPr>
              <a:buClr>
                <a:srgbClr val="31859C"/>
              </a:buClr>
              <a:buFontTx/>
              <a:buChar char="•"/>
              <a:defRPr/>
            </a:pPr>
            <a:r>
              <a:rPr lang="fr-FR" altLang="fr-FR" sz="2400" dirty="0">
                <a:latin typeface="Century Gothic" panose="020B0502020202020204" pitchFamily="34" charset="0"/>
              </a:rPr>
              <a:t>Difficultés d’apprentissage</a:t>
            </a:r>
          </a:p>
          <a:p>
            <a:pPr>
              <a:buClr>
                <a:srgbClr val="31859C"/>
              </a:buClr>
              <a:buFontTx/>
              <a:buChar char="•"/>
              <a:defRPr/>
            </a:pPr>
            <a:r>
              <a:rPr lang="fr-FR" altLang="fr-FR" sz="2400" dirty="0">
                <a:latin typeface="Century Gothic" panose="020B0502020202020204" pitchFamily="34" charset="0"/>
              </a:rPr>
              <a:t>Troubles des habilités sociales</a:t>
            </a:r>
          </a:p>
          <a:p>
            <a:pPr>
              <a:buClr>
                <a:srgbClr val="31859C"/>
              </a:buClr>
              <a:buFontTx/>
              <a:buChar char="•"/>
              <a:defRPr/>
            </a:pPr>
            <a:r>
              <a:rPr lang="fr-FR" altLang="fr-FR" sz="2400" dirty="0">
                <a:latin typeface="Century Gothic" panose="020B0502020202020204" pitchFamily="34" charset="0"/>
              </a:rPr>
              <a:t>Difficultés à « démarrer »</a:t>
            </a:r>
          </a:p>
          <a:p>
            <a:pPr>
              <a:buClr>
                <a:srgbClr val="D21C6B"/>
              </a:buClr>
              <a:buFontTx/>
              <a:buChar char="•"/>
              <a:defRPr/>
            </a:pPr>
            <a:endParaRPr lang="fr-FR" altLang="fr-FR" sz="2400" dirty="0">
              <a:latin typeface="Century Gothic" panose="020B0502020202020204" pitchFamily="34" charset="0"/>
            </a:endParaRPr>
          </a:p>
        </p:txBody>
      </p:sp>
      <p:sp>
        <p:nvSpPr>
          <p:cNvPr id="63493" name="Rectangle 6">
            <a:extLst>
              <a:ext uri="{FF2B5EF4-FFF2-40B4-BE49-F238E27FC236}">
                <a16:creationId xmlns:a16="http://schemas.microsoft.com/office/drawing/2014/main" id="{DBFC3ECA-26B7-F7D0-C90D-C2E12CD6CD09}"/>
              </a:ext>
            </a:extLst>
          </p:cNvPr>
          <p:cNvSpPr>
            <a:spLocks noChangeArrowheads="1"/>
          </p:cNvSpPr>
          <p:nvPr/>
        </p:nvSpPr>
        <p:spPr bwMode="auto">
          <a:xfrm>
            <a:off x="5824537" y="1875364"/>
            <a:ext cx="48577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Clr>
                <a:srgbClr val="31859C"/>
              </a:buClr>
              <a:buFontTx/>
              <a:buChar char="•"/>
              <a:defRPr/>
            </a:pPr>
            <a:r>
              <a:rPr lang="fr-FR" altLang="fr-FR" sz="2400" dirty="0">
                <a:latin typeface="Century Gothic" panose="020B0502020202020204" pitchFamily="34" charset="0"/>
              </a:rPr>
              <a:t>Hypotonie musculaire</a:t>
            </a:r>
          </a:p>
          <a:p>
            <a:pPr marL="285750" indent="-285750">
              <a:buClr>
                <a:srgbClr val="31859C"/>
              </a:buClr>
              <a:buFontTx/>
              <a:buChar char="•"/>
              <a:defRPr/>
            </a:pPr>
            <a:r>
              <a:rPr lang="fr-FR" altLang="fr-FR" sz="2400" dirty="0">
                <a:latin typeface="Century Gothic" panose="020B0502020202020204" pitchFamily="34" charset="0"/>
              </a:rPr>
              <a:t>Fragilité articulaire: scoliose, entorses</a:t>
            </a:r>
          </a:p>
          <a:p>
            <a:pPr marL="285750" indent="-285750">
              <a:buClr>
                <a:srgbClr val="31859C"/>
              </a:buClr>
              <a:buFontTx/>
              <a:buChar char="•"/>
              <a:defRPr/>
            </a:pPr>
            <a:r>
              <a:rPr lang="fr-FR" altLang="fr-FR" sz="2400" dirty="0">
                <a:latin typeface="Century Gothic" panose="020B0502020202020204" pitchFamily="34" charset="0"/>
              </a:rPr>
              <a:t>Fragilité osseuse</a:t>
            </a:r>
          </a:p>
          <a:p>
            <a:pPr marL="285750" indent="-285750">
              <a:buClr>
                <a:srgbClr val="31859C"/>
              </a:buClr>
              <a:buFontTx/>
              <a:buChar char="•"/>
              <a:defRPr/>
            </a:pPr>
            <a:r>
              <a:rPr lang="fr-FR" altLang="fr-FR" sz="2400" dirty="0">
                <a:latin typeface="Century Gothic" panose="020B0502020202020204" pitchFamily="34" charset="0"/>
              </a:rPr>
              <a:t>Troubles de la statique</a:t>
            </a:r>
          </a:p>
          <a:p>
            <a:pPr marL="285750" indent="-285750">
              <a:buClr>
                <a:srgbClr val="31859C"/>
              </a:buClr>
              <a:buFontTx/>
              <a:buChar char="•"/>
              <a:defRPr/>
            </a:pPr>
            <a:r>
              <a:rPr lang="fr-FR" altLang="fr-FR" sz="2400" dirty="0">
                <a:latin typeface="Century Gothic" panose="020B0502020202020204" pitchFamily="34" charset="0"/>
              </a:rPr>
              <a:t>Fatigabilité</a:t>
            </a:r>
          </a:p>
          <a:p>
            <a:pPr marL="285750" indent="-285750">
              <a:buClr>
                <a:srgbClr val="31859C"/>
              </a:buClr>
              <a:buFontTx/>
              <a:buChar char="•"/>
              <a:defRPr/>
            </a:pPr>
            <a:r>
              <a:rPr lang="fr-FR" altLang="fr-FR" sz="2400" dirty="0">
                <a:latin typeface="Century Gothic" panose="020B0502020202020204" pitchFamily="34" charset="0"/>
              </a:rPr>
              <a:t>Anomalie de la soif</a:t>
            </a:r>
          </a:p>
          <a:p>
            <a:pPr marL="285750" indent="-285750">
              <a:buClr>
                <a:srgbClr val="31859C"/>
              </a:buClr>
              <a:buFontTx/>
              <a:buChar char="•"/>
              <a:defRPr/>
            </a:pPr>
            <a:r>
              <a:rPr lang="fr-FR" altLang="fr-FR" sz="2400" dirty="0">
                <a:latin typeface="Century Gothic" panose="020B0502020202020204" pitchFamily="34" charset="0"/>
              </a:rPr>
              <a:t>Troubles de l’équilibre et de la statique</a:t>
            </a:r>
          </a:p>
        </p:txBody>
      </p:sp>
      <p:sp>
        <p:nvSpPr>
          <p:cNvPr id="8" name="Flèche droite 7">
            <a:extLst>
              <a:ext uri="{FF2B5EF4-FFF2-40B4-BE49-F238E27FC236}">
                <a16:creationId xmlns:a16="http://schemas.microsoft.com/office/drawing/2014/main" id="{78177126-2678-DC3B-A3CD-5087F6258F50}"/>
              </a:ext>
            </a:extLst>
          </p:cNvPr>
          <p:cNvSpPr/>
          <p:nvPr/>
        </p:nvSpPr>
        <p:spPr>
          <a:xfrm rot="5400000">
            <a:off x="5690393" y="5216101"/>
            <a:ext cx="539750" cy="271462"/>
          </a:xfrm>
          <a:prstGeom prst="rightArrow">
            <a:avLst/>
          </a:prstGeom>
          <a:solidFill>
            <a:srgbClr val="31859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31859C"/>
              </a:solidFill>
              <a:latin typeface="+mj-lt"/>
            </a:endParaRPr>
          </a:p>
        </p:txBody>
      </p:sp>
      <p:sp>
        <p:nvSpPr>
          <p:cNvPr id="63495" name="ZoneTexte 8">
            <a:extLst>
              <a:ext uri="{FF2B5EF4-FFF2-40B4-BE49-F238E27FC236}">
                <a16:creationId xmlns:a16="http://schemas.microsoft.com/office/drawing/2014/main" id="{6151890A-86A4-5D31-8A22-B2DA6E0F7AD2}"/>
              </a:ext>
            </a:extLst>
          </p:cNvPr>
          <p:cNvSpPr txBox="1">
            <a:spLocks noChangeArrowheads="1"/>
          </p:cNvSpPr>
          <p:nvPr/>
        </p:nvSpPr>
        <p:spPr bwMode="auto">
          <a:xfrm>
            <a:off x="2775464" y="5528571"/>
            <a:ext cx="6098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defRPr/>
            </a:pPr>
            <a:r>
              <a:rPr lang="fr-FR" altLang="fr-FR" sz="2400" u="sng" dirty="0">
                <a:solidFill>
                  <a:srgbClr val="31859C"/>
                </a:solidFill>
                <a:latin typeface="Century Gothic" panose="020B0502020202020204" pitchFamily="34" charset="0"/>
              </a:rPr>
              <a:t>Prise en charge personnalisée</a:t>
            </a:r>
            <a:endParaRPr lang="fr-FR" altLang="fr-FR" sz="2400" dirty="0">
              <a:solidFill>
                <a:srgbClr val="31859C"/>
              </a:solidFill>
              <a:latin typeface="Century Gothic" panose="020B0502020202020204" pitchFamily="34" charset="0"/>
            </a:endParaRPr>
          </a:p>
          <a:p>
            <a:pPr algn="ctr">
              <a:defRPr/>
            </a:pPr>
            <a:r>
              <a:rPr lang="fr-FR" altLang="fr-FR" sz="2400" u="sng" dirty="0">
                <a:solidFill>
                  <a:srgbClr val="31859C"/>
                </a:solidFill>
                <a:latin typeface="Century Gothic" panose="020B0502020202020204" pitchFamily="34" charset="0"/>
              </a:rPr>
              <a:t>adaptée aux capacités de la personne</a:t>
            </a:r>
          </a:p>
        </p:txBody>
      </p:sp>
      <p:sp>
        <p:nvSpPr>
          <p:cNvPr id="9" name="Rectangle 2">
            <a:extLst>
              <a:ext uri="{FF2B5EF4-FFF2-40B4-BE49-F238E27FC236}">
                <a16:creationId xmlns:a16="http://schemas.microsoft.com/office/drawing/2014/main" id="{1978A993-5865-CE90-4E9D-B7EA3D884F5B}"/>
              </a:ext>
            </a:extLst>
          </p:cNvPr>
          <p:cNvSpPr txBox="1">
            <a:spLocks/>
          </p:cNvSpPr>
          <p:nvPr/>
        </p:nvSpPr>
        <p:spPr bwMode="auto">
          <a:xfrm>
            <a:off x="278969" y="208969"/>
            <a:ext cx="9236989" cy="102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endParaRPr lang="fr-FR" altLang="fr-FR" sz="4000" kern="0" dirty="0">
              <a:solidFill>
                <a:srgbClr val="31859C"/>
              </a:solidFill>
              <a:latin typeface="Century Gothic" panose="020B0502020202020204" pitchFamily="34" charset="0"/>
            </a:endParaRPr>
          </a:p>
          <a:p>
            <a:pPr algn="l" eaLnBrk="1" hangingPunct="1">
              <a:defRPr/>
            </a:pPr>
            <a:r>
              <a:rPr lang="fr-FR" altLang="fr-FR" sz="4000" kern="0" dirty="0">
                <a:solidFill>
                  <a:schemeClr val="tx1"/>
                </a:solidFill>
                <a:latin typeface="Century Gothic" panose="020B0502020202020204" pitchFamily="34" charset="0"/>
              </a:rPr>
              <a:t>Activité physique adaptée (APA)</a:t>
            </a:r>
          </a:p>
          <a:p>
            <a:pPr algn="l" eaLnBrk="1" hangingPunct="1">
              <a:defRPr/>
            </a:pPr>
            <a:r>
              <a:rPr lang="fr-FR" altLang="fr-FR" sz="4000" kern="0" dirty="0">
                <a:solidFill>
                  <a:schemeClr val="tx1"/>
                </a:solidFill>
                <a:latin typeface="Century Gothic" panose="020B0502020202020204" pitchFamily="34" charset="0"/>
              </a:rPr>
              <a:t>et encadrée</a:t>
            </a:r>
          </a:p>
          <a:p>
            <a:pPr eaLnBrk="1" hangingPunct="1">
              <a:defRPr/>
            </a:pPr>
            <a:endParaRPr lang="fr-FR" altLang="fr-FR" sz="3200" b="1" kern="0" dirty="0"/>
          </a:p>
        </p:txBody>
      </p:sp>
      <p:sp>
        <p:nvSpPr>
          <p:cNvPr id="2" name="ZoneTexte 1">
            <a:extLst>
              <a:ext uri="{FF2B5EF4-FFF2-40B4-BE49-F238E27FC236}">
                <a16:creationId xmlns:a16="http://schemas.microsoft.com/office/drawing/2014/main" id="{5C2368E9-CE54-70DA-FC95-4E3CD45DE099}"/>
              </a:ext>
            </a:extLst>
          </p:cNvPr>
          <p:cNvSpPr txBox="1"/>
          <p:nvPr/>
        </p:nvSpPr>
        <p:spPr>
          <a:xfrm>
            <a:off x="1147482" y="1769766"/>
            <a:ext cx="4677055" cy="830997"/>
          </a:xfrm>
          <a:prstGeom prst="rect">
            <a:avLst/>
          </a:prstGeom>
          <a:noFill/>
        </p:spPr>
        <p:txBody>
          <a:bodyPr wrap="square" rtlCol="0">
            <a:spAutoFit/>
          </a:bodyPr>
          <a:lstStyle/>
          <a:p>
            <a:r>
              <a:rPr lang="fr-FR" altLang="fr-FR" sz="2400" u="sng" dirty="0">
                <a:latin typeface="Century Gothic" panose="020B0502020202020204" pitchFamily="34" charset="0"/>
              </a:rPr>
              <a:t>SPW =  maladie complexe </a:t>
            </a:r>
          </a:p>
          <a:p>
            <a:r>
              <a:rPr lang="fr-FR" altLang="fr-FR" sz="2400" u="sng" dirty="0">
                <a:latin typeface="Century Gothic" panose="020B0502020202020204" pitchFamily="34" charset="0"/>
              </a:rPr>
              <a:t>qui associe</a:t>
            </a:r>
            <a:endParaRPr lang="fr-FR" sz="2400" u="sng" dirty="0">
              <a:latin typeface="Century Gothic" panose="020B0502020202020204" pitchFamily="34" charset="0"/>
            </a:endParaRPr>
          </a:p>
        </p:txBody>
      </p:sp>
      <p:sp>
        <p:nvSpPr>
          <p:cNvPr id="3" name="Espace réservé du pied de page 2">
            <a:extLst>
              <a:ext uri="{FF2B5EF4-FFF2-40B4-BE49-F238E27FC236}">
                <a16:creationId xmlns:a16="http://schemas.microsoft.com/office/drawing/2014/main" id="{399E352F-68F2-2610-F21B-234A6118E3D0}"/>
              </a:ext>
            </a:extLst>
          </p:cNvPr>
          <p:cNvSpPr>
            <a:spLocks noGrp="1"/>
          </p:cNvSpPr>
          <p:nvPr>
            <p:ph type="ftr" sz="quarter" idx="11"/>
          </p:nvPr>
        </p:nvSpPr>
        <p:spPr/>
        <p:txBody>
          <a:bodyPr/>
          <a:lstStyle/>
          <a:p>
            <a:r>
              <a:rPr lang="fr-FR"/>
              <a:t>PWF_FMOB_Mars_2025</a:t>
            </a:r>
          </a:p>
        </p:txBody>
      </p:sp>
      <p:sp>
        <p:nvSpPr>
          <p:cNvPr id="5" name="Espace réservé du numéro de diapositive 4">
            <a:extLst>
              <a:ext uri="{FF2B5EF4-FFF2-40B4-BE49-F238E27FC236}">
                <a16:creationId xmlns:a16="http://schemas.microsoft.com/office/drawing/2014/main" id="{8263CA17-F328-444B-00DC-24BA288ECCDB}"/>
              </a:ext>
            </a:extLst>
          </p:cNvPr>
          <p:cNvSpPr>
            <a:spLocks noGrp="1"/>
          </p:cNvSpPr>
          <p:nvPr>
            <p:ph type="sldNum" sz="quarter" idx="12"/>
          </p:nvPr>
        </p:nvSpPr>
        <p:spPr/>
        <p:txBody>
          <a:bodyPr/>
          <a:lstStyle/>
          <a:p>
            <a:fld id="{E4D72145-4092-4AE1-9643-D15D8F9894BE}" type="slidenum">
              <a:rPr lang="fr-FR" smtClean="0"/>
              <a:t>24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49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49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493">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49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49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49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49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49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49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3495">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34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a:xfrm>
            <a:off x="166255" y="136525"/>
            <a:ext cx="11441976" cy="1265213"/>
          </a:xfrm>
        </p:spPr>
        <p:txBody>
          <a:bodyPr>
            <a:noAutofit/>
          </a:bodyPr>
          <a:lstStyle/>
          <a:p>
            <a:pPr>
              <a:buClr>
                <a:schemeClr val="tx2">
                  <a:lumMod val="75000"/>
                </a:schemeClr>
              </a:buClr>
              <a:buSzPct val="70000"/>
            </a:pPr>
            <a:br>
              <a:rPr lang="fr-FR" b="1" dirty="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Module 3 – Syndrome de Prader-</a:t>
            </a:r>
            <a:r>
              <a:rPr lang="fr-FR" sz="4000" dirty="0" err="1">
                <a:solidFill>
                  <a:schemeClr val="tx1"/>
                </a:solidFill>
                <a:latin typeface="Century Gothic" panose="020B0502020202020204" pitchFamily="34" charset="0"/>
                <a:ea typeface="ＭＳ Ｐゴシック" charset="0"/>
                <a:cs typeface="ＭＳ Ｐゴシック" charset="0"/>
              </a:rPr>
              <a:t>Willi</a:t>
            </a:r>
            <a:r>
              <a:rPr lang="fr-FR" sz="4000" dirty="0">
                <a:solidFill>
                  <a:schemeClr val="tx1"/>
                </a:solidFill>
                <a:latin typeface="Century Gothic" panose="020B0502020202020204" pitchFamily="34" charset="0"/>
                <a:ea typeface="ＭＳ Ｐゴシック" charset="0"/>
                <a:cs typeface="ＭＳ Ｐゴシック" charset="0"/>
              </a:rPr>
              <a:t> et </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Troubles du neurodéveloppement (TND)</a:t>
            </a:r>
            <a:br>
              <a:rPr lang="fr-FR" dirty="0">
                <a:ea typeface="ＭＳ Ｐゴシック" charset="0"/>
              </a:rPr>
            </a:br>
            <a:endParaRPr lang="fr-FR" dirty="0">
              <a:ea typeface="ＭＳ Ｐゴシック" charset="0"/>
              <a:cs typeface="ＭＳ Ｐゴシック" charset="0"/>
            </a:endParaRPr>
          </a:p>
        </p:txBody>
      </p:sp>
      <p:sp>
        <p:nvSpPr>
          <p:cNvPr id="32770" name="Rectangle 3"/>
          <p:cNvSpPr>
            <a:spLocks noGrp="1" noChangeArrowheads="1"/>
          </p:cNvSpPr>
          <p:nvPr>
            <p:ph idx="1"/>
          </p:nvPr>
        </p:nvSpPr>
        <p:spPr/>
        <p:txBody>
          <a:bodyPr anchor="t">
            <a:normAutofit/>
          </a:bodyPr>
          <a:lstStyle/>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rPr>
              <a:t>Le SPW,  maladie rare à l’origine de TND </a:t>
            </a:r>
          </a:p>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rPr>
              <a:t>et de handicaps</a:t>
            </a:r>
          </a:p>
          <a:p>
            <a:pPr marL="457200" lvl="1" indent="0">
              <a:buClr>
                <a:schemeClr val="tx2">
                  <a:lumMod val="75000"/>
                </a:schemeClr>
              </a:buClr>
              <a:buSzPct val="70000"/>
              <a:buNone/>
            </a:pPr>
            <a:endParaRPr lang="fr-FR" sz="2800" dirty="0">
              <a:latin typeface="Century Gothic" panose="020B0502020202020204" pitchFamily="34" charset="0"/>
              <a:ea typeface="ＭＳ Ｐゴシック" charset="0"/>
            </a:endParaRPr>
          </a:p>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rPr>
              <a:t>Immaturité des habiletés sociales</a:t>
            </a:r>
          </a:p>
          <a:p>
            <a:pPr marL="496888" lvl="1" indent="0">
              <a:buClr>
                <a:schemeClr val="tx2">
                  <a:lumMod val="75000"/>
                </a:schemeClr>
              </a:buClr>
              <a:buSzPct val="70000"/>
              <a:buNone/>
            </a:pPr>
            <a:endParaRPr lang="fr-FR" sz="2800" dirty="0">
              <a:latin typeface="Century Gothic" panose="020B0502020202020204" pitchFamily="34" charset="0"/>
              <a:ea typeface="ＭＳ Ｐゴシック" charset="0"/>
            </a:endParaRPr>
          </a:p>
          <a:p>
            <a:pPr marL="457200" lvl="1" indent="0">
              <a:buClr>
                <a:schemeClr val="tx2">
                  <a:lumMod val="75000"/>
                </a:schemeClr>
              </a:buClr>
              <a:buSzPct val="70000"/>
              <a:buNone/>
            </a:pPr>
            <a:endParaRPr lang="fr-FR" sz="2800" dirty="0">
              <a:latin typeface="Century Gothic" panose="020B0502020202020204" pitchFamily="34" charset="0"/>
              <a:ea typeface="ＭＳ Ｐゴシック" charset="0"/>
            </a:endParaRPr>
          </a:p>
        </p:txBody>
      </p:sp>
      <p:sp>
        <p:nvSpPr>
          <p:cNvPr id="4" name="Espace réservé du pied de page 3">
            <a:extLst>
              <a:ext uri="{FF2B5EF4-FFF2-40B4-BE49-F238E27FC236}">
                <a16:creationId xmlns:a16="http://schemas.microsoft.com/office/drawing/2014/main" id="{6396EDDA-3BDD-6B42-9A25-D66F05A67265}"/>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63C333DD-89F1-FC3F-4AEA-D7A66AD7D60D}"/>
              </a:ext>
            </a:extLst>
          </p:cNvPr>
          <p:cNvSpPr>
            <a:spLocks noGrp="1"/>
          </p:cNvSpPr>
          <p:nvPr>
            <p:ph type="sldNum" sz="quarter" idx="12"/>
          </p:nvPr>
        </p:nvSpPr>
        <p:spPr/>
        <p:txBody>
          <a:bodyPr/>
          <a:lstStyle/>
          <a:p>
            <a:fld id="{E4D72145-4092-4AE1-9643-D15D8F9894BE}" type="slidenum">
              <a:rPr lang="fr-FR" smtClean="0"/>
              <a:t>25</a:t>
            </a:fld>
            <a:endParaRPr lang="fr-FR"/>
          </a:p>
        </p:txBody>
      </p:sp>
    </p:spTree>
    <p:extLst>
      <p:ext uri="{BB962C8B-B14F-4D97-AF65-F5344CB8AC3E}">
        <p14:creationId xmlns:p14="http://schemas.microsoft.com/office/powerpoint/2010/main" val="1673463178"/>
      </p:ext>
    </p:extLst>
  </p:cSld>
  <p:clrMapOvr>
    <a:masterClrMapping/>
  </p:clrMapOvr>
  <mc:AlternateContent xmlns:mc="http://schemas.openxmlformats.org/markup-compatibility/2006" xmlns:p14="http://schemas.microsoft.com/office/powerpoint/2010/main">
    <mc:Choice Requires="p14">
      <p:transition p14:dur="10" advTm="7876"/>
    </mc:Choice>
    <mc:Fallback xmlns="">
      <p:transition advTm="78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4" objId="3"/>
        <p14:stopEvt time="6281"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112642" name="Espace réservé du pied de page 5"/>
          <p:cNvSpPr txBox="1">
            <a:spLocks noGrp="1"/>
          </p:cNvSpPr>
          <p:nvPr/>
        </p:nvSpPr>
        <p:spPr bwMode="auto">
          <a:xfrm>
            <a:off x="4151313" y="6237288"/>
            <a:ext cx="3960812"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112643" name="Rectangle 2"/>
          <p:cNvSpPr>
            <a:spLocks noGrp="1" noRot="1" noChangeArrowheads="1"/>
          </p:cNvSpPr>
          <p:nvPr>
            <p:ph type="title"/>
          </p:nvPr>
        </p:nvSpPr>
        <p:spPr>
          <a:xfrm>
            <a:off x="249382" y="136525"/>
            <a:ext cx="9933004" cy="1204243"/>
          </a:xfrm>
        </p:spPr>
        <p:txBody>
          <a:bodyPr>
            <a:normAutofit fontScale="90000"/>
          </a:bodyPr>
          <a:lstStyle/>
          <a:p>
            <a:pPr eaLnBrk="1" hangingPunct="1"/>
            <a:br>
              <a:rPr lang="fr-FR" sz="800" dirty="0">
                <a:latin typeface="Comic Sans MS" charset="0"/>
                <a:ea typeface="ＭＳ Ｐゴシック" charset="0"/>
                <a:cs typeface="ＭＳ Ｐゴシック" charset="0"/>
              </a:rPr>
            </a:br>
            <a:r>
              <a:rPr lang="fr-FR" sz="4400" dirty="0">
                <a:solidFill>
                  <a:schemeClr val="tx1"/>
                </a:solidFill>
                <a:latin typeface="Century Gothic" panose="020B0502020202020204" pitchFamily="34" charset="0"/>
                <a:ea typeface="ＭＳ Ｐゴシック" charset="0"/>
                <a:cs typeface="ＭＳ Ｐゴシック" charset="0"/>
              </a:rPr>
              <a:t>Le SPW, </a:t>
            </a:r>
            <a:r>
              <a:rPr lang="fr-FR" sz="4400" dirty="0">
                <a:solidFill>
                  <a:schemeClr val="tx1"/>
                </a:solidFill>
                <a:latin typeface="Century Gothic" panose="020B0502020202020204" pitchFamily="34" charset="0"/>
                <a:ea typeface="ＭＳ Ｐゴシック" charset="0"/>
              </a:rPr>
              <a:t>maladie rare à l’origine de TND et de handicaps (2)</a:t>
            </a:r>
          </a:p>
        </p:txBody>
      </p:sp>
      <p:sp>
        <p:nvSpPr>
          <p:cNvPr id="112644" name="Rectangle 3"/>
          <p:cNvSpPr>
            <a:spLocks noGrp="1" noChangeArrowheads="1"/>
          </p:cNvSpPr>
          <p:nvPr>
            <p:ph type="body" idx="1"/>
          </p:nvPr>
        </p:nvSpPr>
        <p:spPr>
          <a:xfrm>
            <a:off x="385764" y="1757362"/>
            <a:ext cx="10968036" cy="4956175"/>
          </a:xfrm>
        </p:spPr>
        <p:txBody>
          <a:bodyPr>
            <a:noAutofit/>
          </a:bodyPr>
          <a:lstStyle/>
          <a:p>
            <a:pPr>
              <a:spcBef>
                <a:spcPts val="0"/>
              </a:spcBef>
              <a:buSzPct val="100000"/>
              <a:buFont typeface="Arial" panose="020B0604020202020204" pitchFamily="34" charset="0"/>
              <a:buChar char="•"/>
            </a:pPr>
            <a:r>
              <a:rPr lang="fr-FR" sz="2400" b="1" dirty="0">
                <a:latin typeface="Century Gothic" panose="020B0502020202020204" pitchFamily="34" charset="0"/>
                <a:ea typeface="ヒラギノ角ゴ ProN W3" charset="0"/>
                <a:cs typeface="ヒラギノ角ゴ ProN W3" charset="0"/>
              </a:rPr>
              <a:t>Le développement cérébral se fait grâce aux interactions avec l‘environnement</a:t>
            </a:r>
          </a:p>
          <a:p>
            <a:pPr>
              <a:spcBef>
                <a:spcPts val="0"/>
              </a:spcBef>
              <a:buSzPct val="100000"/>
              <a:buFont typeface="Arial" panose="020B0604020202020204" pitchFamily="34" charset="0"/>
              <a:buChar char="•"/>
            </a:pPr>
            <a:r>
              <a:rPr lang="fr-FR" sz="2400" b="1" dirty="0">
                <a:latin typeface="Century Gothic" panose="020B0502020202020204" pitchFamily="34" charset="0"/>
                <a:ea typeface="ヒラギノ角ゴ ProN W3" charset="0"/>
                <a:cs typeface="ヒラギノ角ゴ ProN W3" charset="0"/>
              </a:rPr>
              <a:t>Dès le début de vie </a:t>
            </a:r>
            <a:r>
              <a:rPr lang="fr-FR" sz="2400" dirty="0">
                <a:latin typeface="Century Gothic" panose="020B0502020202020204" pitchFamily="34" charset="0"/>
                <a:ea typeface="ヒラギノ角ゴ ProN W3" charset="0"/>
                <a:cs typeface="ヒラギノ角ゴ ProN W3" charset="0"/>
              </a:rPr>
              <a:t>… quels ressentis sensoriels in utéro (toucher, odorat, goût, ouïe…) ?</a:t>
            </a:r>
          </a:p>
          <a:p>
            <a:pPr marL="0" indent="0">
              <a:spcBef>
                <a:spcPts val="0"/>
              </a:spcBef>
              <a:buSzPct val="100000"/>
              <a:buNone/>
            </a:pPr>
            <a:endParaRPr lang="fr-FR" sz="800" dirty="0">
              <a:latin typeface="Century Gothic" panose="020B0502020202020204" pitchFamily="34" charset="0"/>
              <a:ea typeface="ヒラギノ角ゴ ProN W3" charset="0"/>
              <a:cs typeface="ヒラギノ角ゴ ProN W3" charset="0"/>
            </a:endParaRPr>
          </a:p>
          <a:p>
            <a:pPr>
              <a:spcBef>
                <a:spcPts val="0"/>
              </a:spcBef>
              <a:buSzPct val="100000"/>
              <a:buFont typeface="Arial" panose="020B0604020202020204" pitchFamily="34" charset="0"/>
              <a:buChar char="•"/>
            </a:pPr>
            <a:r>
              <a:rPr lang="fr-FR" sz="2400" b="1" dirty="0">
                <a:latin typeface="Century Gothic" panose="020B0502020202020204" pitchFamily="34" charset="0"/>
              </a:rPr>
              <a:t>Neurodéveloppement particulier, dysharmonique </a:t>
            </a:r>
          </a:p>
          <a:p>
            <a:pPr marL="0" indent="0">
              <a:spcBef>
                <a:spcPts val="0"/>
              </a:spcBef>
              <a:buSzPct val="100000"/>
              <a:buNone/>
            </a:pPr>
            <a:r>
              <a:rPr lang="fr-FR" sz="2400" b="1" dirty="0">
                <a:latin typeface="Century Gothic" panose="020B0502020202020204" pitchFamily="34" charset="0"/>
                <a:sym typeface="Wingdings"/>
              </a:rPr>
              <a:t>	</a:t>
            </a:r>
            <a:r>
              <a:rPr lang="fr-FR" sz="2400" dirty="0">
                <a:latin typeface="Century Gothic" panose="020B0502020202020204" pitchFamily="34" charset="0"/>
                <a:sym typeface="Wingdings"/>
              </a:rPr>
              <a:t> </a:t>
            </a:r>
            <a:r>
              <a:rPr lang="fr-FR" sz="2400" dirty="0">
                <a:latin typeface="Century Gothic" panose="020B0502020202020204" pitchFamily="34" charset="0"/>
                <a:ea typeface="ＭＳ Ｐゴシック" charset="0"/>
                <a:cs typeface="ＭＳ Ｐゴシック" charset="0"/>
                <a:sym typeface="Wingdings"/>
              </a:rPr>
              <a:t>Troubles du comportement </a:t>
            </a:r>
          </a:p>
          <a:p>
            <a:pPr marL="0" indent="0">
              <a:spcBef>
                <a:spcPts val="0"/>
              </a:spcBef>
              <a:buSzPct val="100000"/>
              <a:buNone/>
            </a:pPr>
            <a:r>
              <a:rPr lang="fr-FR" sz="2400" dirty="0">
                <a:latin typeface="Century Gothic" panose="020B0502020202020204" pitchFamily="34" charset="0"/>
                <a:ea typeface="ＭＳ Ｐゴシック" charset="0"/>
                <a:cs typeface="ＭＳ Ｐゴシック" charset="0"/>
                <a:sym typeface="Wingdings"/>
              </a:rPr>
              <a:t>	</a:t>
            </a:r>
            <a:r>
              <a:rPr lang="fr-FR" sz="2400" dirty="0">
                <a:latin typeface="Century Gothic" panose="020B0502020202020204" pitchFamily="34" charset="0"/>
                <a:sym typeface="Wingdings"/>
              </a:rPr>
              <a:t> Troubles de la communication, des apprentissages</a:t>
            </a:r>
            <a:endParaRPr lang="fr-FR" sz="2400" dirty="0">
              <a:latin typeface="Century Gothic" panose="020B0502020202020204" pitchFamily="34" charset="0"/>
              <a:ea typeface="ＭＳ Ｐゴシック" charset="0"/>
              <a:cs typeface="ＭＳ Ｐゴシック" charset="0"/>
              <a:sym typeface="Wingdings"/>
            </a:endParaRPr>
          </a:p>
          <a:p>
            <a:pPr marL="0" indent="0">
              <a:spcBef>
                <a:spcPts val="0"/>
              </a:spcBef>
              <a:buSzPct val="100000"/>
              <a:buNone/>
            </a:pPr>
            <a:r>
              <a:rPr lang="fr-FR" sz="2400" dirty="0">
                <a:latin typeface="Century Gothic" panose="020B0502020202020204" pitchFamily="34" charset="0"/>
                <a:sym typeface="Wingdings"/>
              </a:rPr>
              <a:t>	 </a:t>
            </a:r>
            <a:r>
              <a:rPr lang="fr-FR" sz="2400" dirty="0">
                <a:latin typeface="Century Gothic" panose="020B0502020202020204" pitchFamily="34" charset="0"/>
                <a:ea typeface="ＭＳ Ｐゴシック" charset="0"/>
                <a:cs typeface="ＭＳ Ｐゴシック" charset="0"/>
                <a:sym typeface="Wingdings"/>
              </a:rPr>
              <a:t>Troubles cognitifs particuliers </a:t>
            </a:r>
          </a:p>
          <a:p>
            <a:pPr marL="0" indent="0">
              <a:spcBef>
                <a:spcPts val="0"/>
              </a:spcBef>
              <a:buSzPct val="100000"/>
              <a:buNone/>
            </a:pPr>
            <a:r>
              <a:rPr lang="fr-FR" sz="2400" dirty="0">
                <a:latin typeface="Century Gothic" panose="020B0502020202020204" pitchFamily="34" charset="0"/>
                <a:sym typeface="Wingdings"/>
              </a:rPr>
              <a:t>	 </a:t>
            </a:r>
            <a:r>
              <a:rPr lang="fr-FR" sz="2400" dirty="0">
                <a:latin typeface="Century Gothic" panose="020B0502020202020204" pitchFamily="34" charset="0"/>
                <a:ea typeface="ＭＳ Ｐゴシック" charset="0"/>
                <a:cs typeface="ＭＳ Ｐゴシック" charset="0"/>
                <a:sym typeface="Wingdings"/>
              </a:rPr>
              <a:t>Troubles du développement intellectuel </a:t>
            </a:r>
            <a:r>
              <a:rPr lang="fr-FR" sz="2400" b="1" i="1" dirty="0">
                <a:latin typeface="Century Gothic" panose="020B0502020202020204" pitchFamily="34" charset="0"/>
                <a:ea typeface="ＭＳ Ｐゴシック" charset="0"/>
                <a:cs typeface="ＭＳ Ｐゴシック" charset="0"/>
                <a:sym typeface="Wingdings"/>
              </a:rPr>
              <a:t>(DI légère ou 	moyenne)</a:t>
            </a:r>
            <a:endParaRPr lang="fr-FR" sz="2400" b="1" i="1" dirty="0">
              <a:latin typeface="Century Gothic" panose="020B0502020202020204" pitchFamily="34" charset="0"/>
              <a:sym typeface="Wingdings"/>
            </a:endParaRPr>
          </a:p>
          <a:p>
            <a:pPr marL="0" indent="0">
              <a:spcBef>
                <a:spcPts val="0"/>
              </a:spcBef>
              <a:buSzPct val="100000"/>
              <a:buNone/>
            </a:pPr>
            <a:endParaRPr lang="fr-FR" sz="800" dirty="0">
              <a:solidFill>
                <a:srgbClr val="31859C"/>
              </a:solidFill>
              <a:latin typeface="Century Gothic" panose="020B0502020202020204" pitchFamily="34" charset="0"/>
              <a:ea typeface="ヒラギノ角ゴ ProN W3" charset="0"/>
              <a:cs typeface="ヒラギノ角ゴ ProN W3" charset="0"/>
            </a:endParaRPr>
          </a:p>
          <a:p>
            <a:pPr marL="0" indent="0" algn="ctr">
              <a:spcBef>
                <a:spcPts val="0"/>
              </a:spcBef>
              <a:buSzPct val="100000"/>
              <a:buNone/>
            </a:pPr>
            <a:r>
              <a:rPr lang="fr-FR" sz="2400" b="1" dirty="0">
                <a:latin typeface="Century Gothic" panose="020B0502020202020204" pitchFamily="34" charset="0"/>
                <a:ea typeface="ヒラギノ角ゴ ProN W3" charset="0"/>
                <a:cs typeface="ヒラギノ角ゴ ProN W3" charset="0"/>
              </a:rPr>
              <a:t>Ils ont « une autre façon de voir le monde »</a:t>
            </a:r>
          </a:p>
          <a:p>
            <a:pPr marL="0" indent="0" algn="ctr">
              <a:spcBef>
                <a:spcPts val="0"/>
              </a:spcBef>
              <a:buSzPct val="100000"/>
              <a:buNone/>
            </a:pPr>
            <a:r>
              <a:rPr lang="fr-FR" sz="2400" b="1" dirty="0">
                <a:latin typeface="Century Gothic" panose="020B0502020202020204" pitchFamily="34" charset="0"/>
                <a:ea typeface="ＭＳ Ｐゴシック" charset="0"/>
                <a:cs typeface="ＭＳ Ｐゴシック" charset="0"/>
              </a:rPr>
              <a:t>Ils ont des difficultés dans les interactions sociales</a:t>
            </a:r>
          </a:p>
          <a:p>
            <a:pPr marL="0" indent="0" algn="ctr">
              <a:spcBef>
                <a:spcPts val="0"/>
              </a:spcBef>
              <a:buSzPct val="100000"/>
              <a:buNone/>
            </a:pPr>
            <a:r>
              <a:rPr lang="fr-FR" sz="2400" b="1" dirty="0">
                <a:latin typeface="Century Gothic" panose="020B0502020202020204" pitchFamily="34" charset="0"/>
                <a:ea typeface="ＭＳ Ｐゴシック" charset="0"/>
                <a:cs typeface="ＭＳ Ｐゴシック" charset="0"/>
              </a:rPr>
              <a:t>Ils ont des difficultés avec le «vivre avec »</a:t>
            </a:r>
          </a:p>
          <a:p>
            <a:pPr marL="0" indent="0" algn="ctr">
              <a:spcBef>
                <a:spcPts val="0"/>
              </a:spcBef>
              <a:buSzPct val="100000"/>
              <a:buNone/>
            </a:pPr>
            <a:endParaRPr lang="fr-FR" sz="2400" b="1" dirty="0">
              <a:latin typeface="+mj-lt"/>
              <a:ea typeface="ヒラギノ角ゴ ProN W3" charset="0"/>
              <a:cs typeface="ヒラギノ角ゴ ProN W3" charset="0"/>
            </a:endParaRPr>
          </a:p>
        </p:txBody>
      </p:sp>
      <p:sp>
        <p:nvSpPr>
          <p:cNvPr id="2" name="Espace réservé du pied de page 1"/>
          <p:cNvSpPr>
            <a:spLocks noGrp="1"/>
          </p:cNvSpPr>
          <p:nvPr>
            <p:ph type="ftr" sz="quarter" idx="11"/>
          </p:nvPr>
        </p:nvSpPr>
        <p:spPr/>
        <p:txBody>
          <a:bodyPr/>
          <a:lstStyle/>
          <a:p>
            <a:pPr>
              <a:defRPr/>
            </a:pPr>
            <a:r>
              <a:rPr lang="en-US"/>
              <a:t>PWF_FMOB_Mars_2025</a:t>
            </a:r>
            <a:endParaRPr lang="fr-FR" dirty="0"/>
          </a:p>
        </p:txBody>
      </p:sp>
      <p:sp>
        <p:nvSpPr>
          <p:cNvPr id="4" name="Espace réservé du numéro de diapositive 3">
            <a:extLst>
              <a:ext uri="{FF2B5EF4-FFF2-40B4-BE49-F238E27FC236}">
                <a16:creationId xmlns:a16="http://schemas.microsoft.com/office/drawing/2014/main" id="{E2F55CC6-E4A4-E126-3A7C-52B0F55780D8}"/>
              </a:ext>
            </a:extLst>
          </p:cNvPr>
          <p:cNvSpPr>
            <a:spLocks noGrp="1"/>
          </p:cNvSpPr>
          <p:nvPr>
            <p:ph type="sldNum" sz="quarter" idx="12"/>
          </p:nvPr>
        </p:nvSpPr>
        <p:spPr/>
        <p:txBody>
          <a:bodyPr/>
          <a:lstStyle/>
          <a:p>
            <a:fld id="{E4D72145-4092-4AE1-9643-D15D8F9894BE}" type="slidenum">
              <a:rPr lang="fr-FR" smtClean="0"/>
              <a:t>26</a:t>
            </a:fld>
            <a:endParaRPr lang="fr-FR"/>
          </a:p>
        </p:txBody>
      </p:sp>
    </p:spTree>
    <p:extLst>
      <p:ext uri="{BB962C8B-B14F-4D97-AF65-F5344CB8AC3E}">
        <p14:creationId xmlns:p14="http://schemas.microsoft.com/office/powerpoint/2010/main" val="308077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4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4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4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4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572BF-77BC-4196-3501-FF5A24E58A7E}"/>
              </a:ext>
            </a:extLst>
          </p:cNvPr>
          <p:cNvSpPr>
            <a:spLocks noGrp="1"/>
          </p:cNvSpPr>
          <p:nvPr>
            <p:ph type="title"/>
          </p:nvPr>
        </p:nvSpPr>
        <p:spPr>
          <a:xfrm>
            <a:off x="563880" y="304800"/>
            <a:ext cx="10515600" cy="1096938"/>
          </a:xfrm>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Le SPW, </a:t>
            </a:r>
            <a:r>
              <a:rPr lang="fr-FR" sz="4000" dirty="0">
                <a:solidFill>
                  <a:schemeClr val="tx1"/>
                </a:solidFill>
                <a:latin typeface="Century Gothic" panose="020B0502020202020204" pitchFamily="34" charset="0"/>
                <a:ea typeface="ＭＳ Ｐゴシック" charset="0"/>
              </a:rPr>
              <a:t>maladie rare à l’origine de TND et de handicaps (2)</a:t>
            </a:r>
            <a:endParaRPr lang="fr-FR" sz="4000" dirty="0">
              <a:solidFill>
                <a:schemeClr val="tx1"/>
              </a:solidFill>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560C0983-B730-904B-4411-EE74BCCBD74A}"/>
              </a:ext>
            </a:extLst>
          </p:cNvPr>
          <p:cNvSpPr>
            <a:spLocks noGrp="1"/>
          </p:cNvSpPr>
          <p:nvPr>
            <p:ph idx="1"/>
          </p:nvPr>
        </p:nvSpPr>
        <p:spPr>
          <a:xfrm>
            <a:off x="281846" y="1611824"/>
            <a:ext cx="10096852" cy="4744526"/>
          </a:xfrm>
        </p:spPr>
        <p:txBody>
          <a:bodyPr>
            <a:noAutofit/>
          </a:bodyPr>
          <a:lstStyle/>
          <a:p>
            <a:pPr marL="39688" indent="0">
              <a:spcBef>
                <a:spcPts val="0"/>
              </a:spcBef>
              <a:buNone/>
              <a:defRPr/>
            </a:pPr>
            <a:r>
              <a:rPr lang="fr-FR" sz="2400" i="1" dirty="0">
                <a:latin typeface="Century Gothic" panose="020B0502020202020204" pitchFamily="34" charset="0"/>
                <a:sym typeface="Wingdings"/>
              </a:rPr>
              <a:t>« Pour aider les personnes avec TND à apprendre et être acteurs de leur vie </a:t>
            </a:r>
          </a:p>
          <a:p>
            <a:pPr marL="39688" indent="0">
              <a:spcBef>
                <a:spcPts val="0"/>
              </a:spcBef>
              <a:buNone/>
              <a:defRPr/>
            </a:pPr>
            <a:r>
              <a:rPr lang="fr-FR" sz="2400" i="1" dirty="0">
                <a:latin typeface="Century Gothic" panose="020B0502020202020204" pitchFamily="34" charset="0"/>
                <a:sym typeface="Wingdings"/>
              </a:rPr>
              <a:t>	- il faut connaître leurs compétences et leurs fragilités</a:t>
            </a:r>
          </a:p>
          <a:p>
            <a:pPr marL="39688" indent="0">
              <a:spcBef>
                <a:spcPts val="0"/>
              </a:spcBef>
              <a:buNone/>
              <a:defRPr/>
            </a:pPr>
            <a:r>
              <a:rPr lang="fr-FR" sz="2400" i="1" dirty="0">
                <a:latin typeface="Century Gothic" panose="020B0502020202020204" pitchFamily="34" charset="0"/>
                <a:sym typeface="Wingdings"/>
              </a:rPr>
              <a:t>	- Assurer une continuité du parcours de vie</a:t>
            </a:r>
          </a:p>
          <a:p>
            <a:pPr marL="39688" indent="0">
              <a:spcBef>
                <a:spcPts val="0"/>
              </a:spcBef>
              <a:buNone/>
              <a:defRPr/>
            </a:pPr>
            <a:r>
              <a:rPr lang="fr-FR" sz="2400" i="1" dirty="0">
                <a:latin typeface="Century Gothic" panose="020B0502020202020204" pitchFamily="34" charset="0"/>
                <a:sym typeface="Wingdings"/>
              </a:rPr>
              <a:t>	- Poursuivre le développement des compétences</a:t>
            </a:r>
          </a:p>
          <a:p>
            <a:pPr marL="39688" indent="0">
              <a:spcBef>
                <a:spcPts val="0"/>
              </a:spcBef>
              <a:buNone/>
              <a:defRPr/>
            </a:pPr>
            <a:r>
              <a:rPr lang="fr-FR" sz="2400" i="1" dirty="0">
                <a:latin typeface="Century Gothic" panose="020B0502020202020204" pitchFamily="34" charset="0"/>
                <a:sym typeface="Wingdings"/>
              </a:rPr>
              <a:t>	- Faciliter les transitions »  </a:t>
            </a:r>
            <a:r>
              <a:rPr lang="fr-FR" sz="2400" dirty="0">
                <a:latin typeface="Century Gothic" panose="020B0502020202020204" pitchFamily="34" charset="0"/>
                <a:sym typeface="Wingdings"/>
              </a:rPr>
              <a:t>Pr Vincent Desportes - </a:t>
            </a:r>
            <a:r>
              <a:rPr lang="fr-FR" sz="2400" dirty="0" err="1">
                <a:latin typeface="Century Gothic" panose="020B0502020202020204" pitchFamily="34" charset="0"/>
                <a:sym typeface="Wingdings"/>
              </a:rPr>
              <a:t>DéfiScience</a:t>
            </a:r>
            <a:endParaRPr lang="fr-FR" sz="2400" dirty="0">
              <a:latin typeface="Century Gothic" panose="020B0502020202020204" pitchFamily="34" charset="0"/>
              <a:sym typeface="Wingdings"/>
            </a:endParaRPr>
          </a:p>
          <a:p>
            <a:pPr marL="39688" indent="0" algn="ctr">
              <a:spcBef>
                <a:spcPts val="0"/>
              </a:spcBef>
              <a:buNone/>
              <a:defRPr/>
            </a:pPr>
            <a:endParaRPr lang="fr-FR" sz="800" b="1" dirty="0">
              <a:latin typeface="Century Gothic" panose="020B0502020202020204" pitchFamily="34" charset="0"/>
              <a:sym typeface="Wingdings"/>
            </a:endParaRPr>
          </a:p>
          <a:p>
            <a:pPr marL="39688" indent="0" algn="ctr">
              <a:spcBef>
                <a:spcPts val="0"/>
              </a:spcBef>
              <a:buNone/>
              <a:defRPr/>
            </a:pPr>
            <a:r>
              <a:rPr lang="fr-FR" sz="2400" b="1" dirty="0">
                <a:solidFill>
                  <a:srgbClr val="FF0000"/>
                </a:solidFill>
                <a:latin typeface="Century Gothic" panose="020B0502020202020204" pitchFamily="34" charset="0"/>
                <a:sym typeface="Wingdings"/>
              </a:rPr>
              <a:t>Il faudrait donc …</a:t>
            </a:r>
          </a:p>
          <a:p>
            <a:pPr marL="39688" indent="0" algn="ctr">
              <a:spcBef>
                <a:spcPts val="0"/>
              </a:spcBef>
              <a:buNone/>
              <a:defRPr/>
            </a:pPr>
            <a:endParaRPr lang="fr-FR" sz="800" dirty="0">
              <a:latin typeface="Century Gothic" panose="020B0502020202020204" pitchFamily="34" charset="0"/>
              <a:sym typeface="Wingdings"/>
            </a:endParaRPr>
          </a:p>
          <a:p>
            <a:pPr marL="382588" indent="-342900">
              <a:spcBef>
                <a:spcPts val="0"/>
              </a:spcBef>
              <a:buFont typeface="Arial" panose="020B0604020202020204" pitchFamily="34" charset="0"/>
              <a:buChar char="•"/>
              <a:defRPr/>
            </a:pPr>
            <a:r>
              <a:rPr lang="fr-FR" sz="2400" b="1" dirty="0">
                <a:latin typeface="Century Gothic" panose="020B0502020202020204" pitchFamily="34" charset="0"/>
                <a:sym typeface="Wingdings"/>
              </a:rPr>
              <a:t>Poser systématiquement le </a:t>
            </a:r>
            <a:r>
              <a:rPr lang="fr-FR" sz="2400" b="1" dirty="0">
                <a:latin typeface="Century Gothic" panose="020B0502020202020204" pitchFamily="34" charset="0"/>
                <a:ea typeface="ＭＳ Ｐゴシック" charset="0"/>
                <a:sym typeface="Wingdings"/>
              </a:rPr>
              <a:t>d</a:t>
            </a:r>
            <a:r>
              <a:rPr lang="fr-FR" sz="2400" b="1" dirty="0">
                <a:latin typeface="Century Gothic" panose="020B0502020202020204" pitchFamily="34" charset="0"/>
                <a:ea typeface="ＭＳ Ｐゴシック" charset="0"/>
                <a:cs typeface="ＭＳ Ｐゴシック" charset="0"/>
              </a:rPr>
              <a:t>iagnostic de Déficience intellectuelle  (TDI)</a:t>
            </a:r>
          </a:p>
          <a:p>
            <a:pPr marL="382588" indent="-342900">
              <a:spcBef>
                <a:spcPts val="0"/>
              </a:spcBef>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Évaluer régulièrement la trajectoire développementale</a:t>
            </a:r>
          </a:p>
          <a:p>
            <a:pPr marL="839788" lvl="1" indent="-342900">
              <a:spcBef>
                <a:spcPts val="0"/>
              </a:spcBef>
              <a:buClr>
                <a:srgbClr val="31859C"/>
              </a:buClr>
              <a:defRPr/>
            </a:pPr>
            <a:r>
              <a:rPr lang="fr-FR" sz="2000" dirty="0">
                <a:latin typeface="Century Gothic" panose="020B0502020202020204" pitchFamily="34" charset="0"/>
                <a:ea typeface="ＭＳ Ｐゴシック" charset="0"/>
                <a:cs typeface="ＭＳ Ｐゴシック" charset="0"/>
              </a:rPr>
              <a:t>Les compétences intellectuelles (par ex. </a:t>
            </a:r>
            <a:r>
              <a:rPr lang="fr-FR" sz="2000" i="1" u="sng" dirty="0">
                <a:latin typeface="Century Gothic" panose="020B0502020202020204" pitchFamily="34" charset="0"/>
                <a:ea typeface="ＭＳ Ｐゴシック" charset="0"/>
                <a:cs typeface="ＭＳ Ｐゴシック" charset="0"/>
              </a:rPr>
              <a:t>échelles de </a:t>
            </a:r>
            <a:r>
              <a:rPr lang="fr-FR" sz="2000" i="1" u="sng" dirty="0" err="1">
                <a:latin typeface="Century Gothic" panose="020B0502020202020204" pitchFamily="34" charset="0"/>
                <a:ea typeface="ＭＳ Ｐゴシック" charset="0"/>
                <a:cs typeface="ＭＳ Ｐゴシック" charset="0"/>
              </a:rPr>
              <a:t>Weschler</a:t>
            </a:r>
            <a:r>
              <a:rPr lang="fr-FR" sz="2000" dirty="0">
                <a:latin typeface="Century Gothic" panose="020B0502020202020204" pitchFamily="34" charset="0"/>
                <a:ea typeface="ＭＳ Ｐゴシック" charset="0"/>
                <a:cs typeface="ＭＳ Ｐゴシック" charset="0"/>
              </a:rPr>
              <a:t>) </a:t>
            </a:r>
          </a:p>
          <a:p>
            <a:pPr marL="839788" lvl="1" indent="-342900">
              <a:spcBef>
                <a:spcPts val="0"/>
              </a:spcBef>
              <a:buClr>
                <a:srgbClr val="31859C"/>
              </a:buClr>
              <a:defRPr/>
            </a:pPr>
            <a:r>
              <a:rPr lang="fr-FR" sz="2000" dirty="0">
                <a:latin typeface="Century Gothic" panose="020B0502020202020204" pitchFamily="34" charset="0"/>
                <a:ea typeface="ＭＳ Ｐゴシック" charset="0"/>
                <a:cs typeface="ＭＳ Ｐゴシック" charset="0"/>
              </a:rPr>
              <a:t>Le développement cognitif et adaptatif dans la vie quotidienne (</a:t>
            </a:r>
            <a:r>
              <a:rPr lang="fr-FR" sz="2000" i="1" u="sng" dirty="0">
                <a:latin typeface="Century Gothic" panose="020B0502020202020204" pitchFamily="34" charset="0"/>
                <a:ea typeface="ＭＳ Ｐゴシック" charset="0"/>
                <a:cs typeface="ＭＳ Ｐゴシック" charset="0"/>
              </a:rPr>
              <a:t>Vineland II</a:t>
            </a:r>
            <a:r>
              <a:rPr lang="fr-FR" sz="2000" dirty="0">
                <a:latin typeface="Century Gothic" panose="020B0502020202020204" pitchFamily="34" charset="0"/>
                <a:ea typeface="ＭＳ Ｐゴシック" charset="0"/>
                <a:cs typeface="ＭＳ Ｐゴシック" charset="0"/>
              </a:rPr>
              <a:t>)</a:t>
            </a:r>
            <a:endParaRPr lang="fr-FR" sz="2000" b="1" dirty="0">
              <a:latin typeface="Century Gothic" panose="020B0502020202020204" pitchFamily="34" charset="0"/>
            </a:endParaRPr>
          </a:p>
          <a:p>
            <a:pPr marL="496888" indent="-457200">
              <a:spcBef>
                <a:spcPts val="0"/>
              </a:spcBef>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Déterminer les besoins de soutien dans la vie quotidienne</a:t>
            </a:r>
            <a:endParaRPr lang="fr-FR" sz="2000" dirty="0">
              <a:latin typeface="Century Gothic" panose="020B0502020202020204" pitchFamily="34"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35CF26CE-5CA5-F4B0-66A5-07F660269831}"/>
              </a:ext>
            </a:extLst>
          </p:cNvPr>
          <p:cNvSpPr>
            <a:spLocks noGrp="1"/>
          </p:cNvSpPr>
          <p:nvPr>
            <p:ph type="ftr" sz="quarter" idx="11"/>
          </p:nvPr>
        </p:nvSpPr>
        <p:spPr/>
        <p:txBody>
          <a:bodyPr/>
          <a:lstStyle/>
          <a:p>
            <a:r>
              <a:rPr lang="fr-FR"/>
              <a:t>PWF_FMOB_Mars_2025</a:t>
            </a:r>
            <a:endParaRPr lang="fr-FR" dirty="0"/>
          </a:p>
        </p:txBody>
      </p:sp>
      <p:pic>
        <p:nvPicPr>
          <p:cNvPr id="6" name="Image 5">
            <a:extLst>
              <a:ext uri="{FF2B5EF4-FFF2-40B4-BE49-F238E27FC236}">
                <a16:creationId xmlns:a16="http://schemas.microsoft.com/office/drawing/2014/main" id="{E149EB65-D85B-D34E-1548-519594A3A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53324">
            <a:off x="9701406" y="1798422"/>
            <a:ext cx="2363997" cy="2924927"/>
          </a:xfrm>
          <a:prstGeom prst="rect">
            <a:avLst/>
          </a:prstGeom>
        </p:spPr>
      </p:pic>
      <p:sp>
        <p:nvSpPr>
          <p:cNvPr id="7" name="Espace réservé du numéro de diapositive 6">
            <a:extLst>
              <a:ext uri="{FF2B5EF4-FFF2-40B4-BE49-F238E27FC236}">
                <a16:creationId xmlns:a16="http://schemas.microsoft.com/office/drawing/2014/main" id="{DFF2E45D-D142-CFFF-76A6-42E780DA2A06}"/>
              </a:ext>
            </a:extLst>
          </p:cNvPr>
          <p:cNvSpPr>
            <a:spLocks noGrp="1"/>
          </p:cNvSpPr>
          <p:nvPr>
            <p:ph type="sldNum" sz="quarter" idx="12"/>
          </p:nvPr>
        </p:nvSpPr>
        <p:spPr/>
        <p:txBody>
          <a:bodyPr/>
          <a:lstStyle/>
          <a:p>
            <a:fld id="{E4D72145-4092-4AE1-9643-D15D8F9894BE}" type="slidenum">
              <a:rPr lang="fr-FR" smtClean="0"/>
              <a:t>27</a:t>
            </a:fld>
            <a:endParaRPr lang="fr-FR" dirty="0"/>
          </a:p>
        </p:txBody>
      </p:sp>
    </p:spTree>
    <p:extLst>
      <p:ext uri="{BB962C8B-B14F-4D97-AF65-F5344CB8AC3E}">
        <p14:creationId xmlns:p14="http://schemas.microsoft.com/office/powerpoint/2010/main" val="34563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rrowheads="1"/>
          </p:cNvSpPr>
          <p:nvPr>
            <p:ph type="title"/>
          </p:nvPr>
        </p:nvSpPr>
        <p:spPr>
          <a:xfrm>
            <a:off x="443345" y="263236"/>
            <a:ext cx="10910455" cy="1138502"/>
          </a:xfrm>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Dans la vie quotidienne …</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Troubles comportementaux</a:t>
            </a:r>
          </a:p>
        </p:txBody>
      </p:sp>
      <p:sp>
        <p:nvSpPr>
          <p:cNvPr id="70658" name="Rectangle 3"/>
          <p:cNvSpPr>
            <a:spLocks noGrp="1" noChangeArrowheads="1"/>
          </p:cNvSpPr>
          <p:nvPr>
            <p:ph idx="1"/>
          </p:nvPr>
        </p:nvSpPr>
        <p:spPr>
          <a:xfrm>
            <a:off x="272061" y="1658320"/>
            <a:ext cx="9942360" cy="4698030"/>
          </a:xfrm>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600"/>
              </a:spcBef>
              <a:buSzPct val="100000"/>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Rigidité cognitive </a:t>
            </a:r>
            <a:r>
              <a:rPr lang="fr-FR" sz="2400" dirty="0">
                <a:latin typeface="Century Gothic" panose="020B0502020202020204" pitchFamily="34" charset="0"/>
                <a:ea typeface="ＭＳ Ｐゴシック" charset="0"/>
                <a:cs typeface="ＭＳ Ｐゴシック" charset="0"/>
              </a:rPr>
              <a:t>(déficit de flexibilité)</a:t>
            </a:r>
          </a:p>
          <a:p>
            <a:pPr lvl="1">
              <a:spcBef>
                <a:spcPts val="600"/>
              </a:spcBef>
              <a:buClr>
                <a:srgbClr val="31859C"/>
              </a:buClr>
              <a:buSzPct val="75000"/>
              <a:defRPr/>
            </a:pPr>
            <a:r>
              <a:rPr lang="fr-FR" dirty="0">
                <a:latin typeface="Century Gothic" panose="020B0502020202020204" pitchFamily="34" charset="0"/>
                <a:ea typeface="ＭＳ Ｐゴシック" charset="0"/>
                <a:cs typeface="ＭＳ Ｐゴシック" charset="0"/>
              </a:rPr>
              <a:t>Obstination, entêtement </a:t>
            </a:r>
          </a:p>
          <a:p>
            <a:pPr lvl="1" eaLnBrk="1" hangingPunct="1">
              <a:lnSpc>
                <a:spcPct val="90000"/>
              </a:lnSpc>
              <a:spcBef>
                <a:spcPts val="600"/>
              </a:spcBef>
              <a:buClr>
                <a:srgbClr val="31859C"/>
              </a:buClr>
              <a:buSzPct val="75000"/>
              <a:defRPr/>
            </a:pPr>
            <a:r>
              <a:rPr lang="fr-FR" dirty="0">
                <a:latin typeface="Century Gothic" panose="020B0502020202020204" pitchFamily="34" charset="0"/>
                <a:ea typeface="ＭＳ Ｐゴシック" charset="0"/>
                <a:cs typeface="ＭＳ Ｐゴシック" charset="0"/>
              </a:rPr>
              <a:t>Difficultés pour changer de tâche, d’activité</a:t>
            </a:r>
          </a:p>
          <a:p>
            <a:pPr lvl="1" eaLnBrk="1" hangingPunct="1">
              <a:lnSpc>
                <a:spcPct val="90000"/>
              </a:lnSpc>
              <a:spcBef>
                <a:spcPts val="600"/>
              </a:spcBef>
              <a:buClr>
                <a:srgbClr val="31859C"/>
              </a:buClr>
              <a:buSzPct val="75000"/>
              <a:defRPr/>
            </a:pPr>
            <a:r>
              <a:rPr lang="fr-FR" dirty="0">
                <a:latin typeface="Century Gothic" panose="020B0502020202020204" pitchFamily="34" charset="0"/>
                <a:ea typeface="ＭＳ Ｐゴシック" charset="0"/>
                <a:cs typeface="ＭＳ Ｐゴシック" charset="0"/>
              </a:rPr>
              <a:t>Questionnements répétitifs, discours en boucle</a:t>
            </a:r>
          </a:p>
          <a:p>
            <a:pPr>
              <a:spcBef>
                <a:spcPts val="0"/>
              </a:spcBef>
              <a:buSzPct val="100000"/>
              <a:buFont typeface="Arial" panose="020B0604020202020204" pitchFamily="34" charset="0"/>
              <a:buChar char="•"/>
              <a:defRPr/>
            </a:pPr>
            <a:r>
              <a:rPr lang="fr-FR" altLang="ja-JP" sz="2400" b="1" dirty="0">
                <a:latin typeface="Century Gothic" panose="020B0502020202020204" pitchFamily="34" charset="0"/>
                <a:ea typeface="ＭＳ Ｐゴシック" charset="0"/>
                <a:cs typeface="ＭＳ Ｐゴシック" charset="0"/>
              </a:rPr>
              <a:t>Comportements compulsifs </a:t>
            </a:r>
            <a:r>
              <a:rPr lang="fr-FR" altLang="ja-JP" sz="2400" b="1" i="1" dirty="0">
                <a:latin typeface="Century Gothic" panose="020B0502020202020204" pitchFamily="34" charset="0"/>
                <a:ea typeface="ＭＳ Ｐゴシック" charset="0"/>
                <a:cs typeface="ＭＳ Ｐゴシック" charset="0"/>
              </a:rPr>
              <a:t>	</a:t>
            </a:r>
          </a:p>
          <a:p>
            <a:pPr lvl="1">
              <a:buClr>
                <a:srgbClr val="31859C"/>
              </a:buClr>
              <a:buSzPct val="75000"/>
              <a:defRPr/>
            </a:pPr>
            <a:r>
              <a:rPr lang="fr-FR" dirty="0">
                <a:latin typeface="Century Gothic" panose="020B0502020202020204" pitchFamily="34" charset="0"/>
                <a:ea typeface="ＭＳ Ｐゴシック" charset="0"/>
                <a:cs typeface="ＭＳ Ｐゴシック" charset="0"/>
              </a:rPr>
              <a:t>Collections,</a:t>
            </a:r>
            <a:r>
              <a:rPr lang="fr-FR" i="0" dirty="0">
                <a:latin typeface="Century Gothic" panose="020B0502020202020204" pitchFamily="34" charset="0"/>
                <a:ea typeface="ＭＳ Ｐゴシック" charset="0"/>
                <a:cs typeface="ＭＳ Ｐゴシック" charset="0"/>
              </a:rPr>
              <a:t> </a:t>
            </a:r>
            <a:r>
              <a:rPr lang="fr-FR" dirty="0">
                <a:latin typeface="Century Gothic" panose="020B0502020202020204" pitchFamily="34" charset="0"/>
                <a:ea typeface="ＭＳ Ｐゴシック" charset="0"/>
                <a:cs typeface="ＭＳ Ｐゴシック" charset="0"/>
              </a:rPr>
              <a:t>rangements dans un ordre immuable</a:t>
            </a:r>
          </a:p>
          <a:p>
            <a:pPr lvl="1">
              <a:buClr>
                <a:srgbClr val="31859C"/>
              </a:buClr>
              <a:buSzPct val="75000"/>
              <a:defRPr/>
            </a:pPr>
            <a:r>
              <a:rPr lang="fr-FR" i="0" dirty="0">
                <a:latin typeface="Century Gothic" panose="020B0502020202020204" pitchFamily="34" charset="0"/>
                <a:ea typeface="ＭＳ Ｐゴシック" charset="0"/>
                <a:cs typeface="ＭＳ Ｐゴシック" charset="0"/>
              </a:rPr>
              <a:t>Accumulations/collectionnisme</a:t>
            </a:r>
          </a:p>
          <a:p>
            <a:pPr lvl="1">
              <a:buClr>
                <a:srgbClr val="31859C"/>
              </a:buClr>
              <a:buSzPct val="75000"/>
              <a:defRPr/>
            </a:pPr>
            <a:r>
              <a:rPr lang="fr-FR" dirty="0">
                <a:latin typeface="Century Gothic" panose="020B0502020202020204" pitchFamily="34" charset="0"/>
                <a:ea typeface="ＭＳ Ｐゴシック" charset="0"/>
                <a:cs typeface="ＭＳ Ｐゴシック" charset="0"/>
                <a:sym typeface="Wingdings" pitchFamily="2" charset="2"/>
              </a:rPr>
              <a:t>Idées obsédantes sur une personne</a:t>
            </a:r>
            <a:endParaRPr lang="fr-FR" dirty="0">
              <a:latin typeface="Century Gothic" panose="020B0502020202020204" pitchFamily="34" charset="0"/>
              <a:ea typeface="ＭＳ Ｐゴシック" charset="0"/>
              <a:cs typeface="ＭＳ Ｐゴシック" charset="0"/>
            </a:endParaRPr>
          </a:p>
          <a:p>
            <a:pPr>
              <a:spcBef>
                <a:spcPts val="600"/>
              </a:spcBef>
              <a:buSzPct val="100000"/>
              <a:buFont typeface="Arial" panose="020B0604020202020204" pitchFamily="34" charset="0"/>
              <a:buChar char="•"/>
              <a:defRPr/>
            </a:pPr>
            <a:r>
              <a:rPr lang="fr-FR" altLang="ja-JP" sz="2400" b="1" dirty="0">
                <a:latin typeface="Century Gothic" panose="020B0502020202020204" pitchFamily="34" charset="0"/>
                <a:ea typeface="ＭＳ Ｐゴシック" charset="0"/>
                <a:cs typeface="ＭＳ Ｐゴシック" charset="0"/>
              </a:rPr>
              <a:t>Faiblesse de la mémoire (surtout MCT)</a:t>
            </a:r>
          </a:p>
          <a:p>
            <a:pPr>
              <a:spcBef>
                <a:spcPts val="600"/>
              </a:spcBef>
              <a:buSzPct val="100000"/>
              <a:buFont typeface="Arial" panose="020B0604020202020204" pitchFamily="34" charset="0"/>
              <a:buChar char="•"/>
              <a:defRPr/>
            </a:pPr>
            <a:r>
              <a:rPr lang="fr-FR" altLang="fr-FR" sz="2400" b="1" dirty="0">
                <a:latin typeface="Century Gothic" panose="020B0502020202020204" pitchFamily="34" charset="0"/>
                <a:ea typeface="ＭＳ Ｐゴシック" panose="020B0600070205080204" pitchFamily="34" charset="-128"/>
              </a:rPr>
              <a:t>Difficultés de conceptualisation, </a:t>
            </a:r>
            <a:r>
              <a:rPr lang="fr-FR" altLang="fr-FR" sz="2400" b="1" dirty="0">
                <a:solidFill>
                  <a:srgbClr val="31859C"/>
                </a:solidFill>
                <a:latin typeface="Century Gothic" panose="020B0502020202020204" pitchFamily="34" charset="0"/>
                <a:ea typeface="ＭＳ Ｐゴシック" panose="020B0600070205080204" pitchFamily="34" charset="-128"/>
              </a:rPr>
              <a:t>d’abstraction </a:t>
            </a:r>
            <a:r>
              <a:rPr lang="fr-FR" altLang="fr-FR" sz="2400" dirty="0">
                <a:solidFill>
                  <a:srgbClr val="31859C"/>
                </a:solidFill>
                <a:latin typeface="Century Gothic" panose="020B0502020202020204" pitchFamily="34" charset="0"/>
                <a:ea typeface="ＭＳ Ｐゴシック" panose="020B0600070205080204" pitchFamily="34" charset="-128"/>
              </a:rPr>
              <a:t>(</a:t>
            </a:r>
            <a:r>
              <a:rPr lang="fr-FR" altLang="fr-FR" sz="2400" dirty="0">
                <a:latin typeface="Century Gothic" panose="020B0502020202020204" pitchFamily="34" charset="0"/>
                <a:ea typeface="ＭＳ Ｐゴシック" panose="020B0600070205080204" pitchFamily="34" charset="-128"/>
              </a:rPr>
              <a:t>notions de temps, espace ou causalité …)</a:t>
            </a:r>
          </a:p>
          <a:p>
            <a:pPr>
              <a:spcBef>
                <a:spcPts val="600"/>
              </a:spcBef>
              <a:buSzPct val="100000"/>
              <a:buFont typeface="Arial" panose="020B0604020202020204" pitchFamily="34" charset="0"/>
              <a:buChar char="•"/>
              <a:defRPr/>
            </a:pPr>
            <a:r>
              <a:rPr lang="fr-FR" altLang="ja-JP" sz="2400" b="1" dirty="0">
                <a:latin typeface="Century Gothic" panose="020B0502020202020204" pitchFamily="34" charset="0"/>
                <a:ea typeface="ＭＳ Ｐゴシック" charset="0"/>
                <a:cs typeface="ＭＳ Ｐゴシック" charset="0"/>
              </a:rPr>
              <a:t>Habitudes et rituels </a:t>
            </a:r>
            <a:r>
              <a:rPr lang="fr-FR" altLang="ja-JP" sz="2400" dirty="0">
                <a:latin typeface="Century Gothic" panose="020B0502020202020204" pitchFamily="34" charset="0"/>
                <a:ea typeface="ＭＳ Ｐゴシック" charset="0"/>
                <a:cs typeface="ＭＳ Ｐゴシック" charset="0"/>
              </a:rPr>
              <a:t>(ne pas les laisser s’installer …)</a:t>
            </a:r>
          </a:p>
          <a:p>
            <a:pPr marL="0" indent="0">
              <a:spcBef>
                <a:spcPts val="0"/>
              </a:spcBef>
              <a:buSzPct val="100000"/>
              <a:buNone/>
              <a:defRPr/>
            </a:pPr>
            <a:endParaRPr lang="fr-FR" sz="2400" dirty="0">
              <a:latin typeface="Century Gothic" panose="020B0502020202020204" pitchFamily="34" charset="0"/>
            </a:endParaRPr>
          </a:p>
          <a:p>
            <a:pPr marL="0" indent="0">
              <a:spcBef>
                <a:spcPts val="0"/>
              </a:spcBef>
              <a:buSzPct val="75000"/>
              <a:buNone/>
              <a:defRPr/>
            </a:pPr>
            <a:endParaRPr lang="fr-FR" sz="2400" dirty="0">
              <a:latin typeface="Century Gothic" panose="020B0502020202020204" pitchFamily="34"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BDCE2082-3AEA-3946-9AB4-F59705491EC7}"/>
              </a:ext>
            </a:extLst>
          </p:cNvPr>
          <p:cNvSpPr>
            <a:spLocks noGrp="1"/>
          </p:cNvSpPr>
          <p:nvPr>
            <p:ph type="ftr" sz="quarter" idx="11"/>
          </p:nvPr>
        </p:nvSpPr>
        <p:spPr/>
        <p:txBody>
          <a:bodyPr/>
          <a:lstStyle/>
          <a:p>
            <a:r>
              <a:rPr lang="fr-FR"/>
              <a:t>PWF_FMOB_Mars_2025</a:t>
            </a:r>
            <a:endParaRPr lang="fr-FR" dirty="0"/>
          </a:p>
        </p:txBody>
      </p:sp>
      <p:pic>
        <p:nvPicPr>
          <p:cNvPr id="5" name="Image 4" descr="Une image contenant texte&#10;&#10;Description générée automatiquement">
            <a:extLst>
              <a:ext uri="{FF2B5EF4-FFF2-40B4-BE49-F238E27FC236}">
                <a16:creationId xmlns:a16="http://schemas.microsoft.com/office/drawing/2014/main" id="{877828FB-487B-DC3A-6E3A-D9DCBA6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539" y="1529106"/>
            <a:ext cx="2524500" cy="1682999"/>
          </a:xfrm>
          <a:prstGeom prst="rect">
            <a:avLst/>
          </a:prstGeom>
        </p:spPr>
      </p:pic>
      <p:pic>
        <p:nvPicPr>
          <p:cNvPr id="6" name="Image 5">
            <a:extLst>
              <a:ext uri="{FF2B5EF4-FFF2-40B4-BE49-F238E27FC236}">
                <a16:creationId xmlns:a16="http://schemas.microsoft.com/office/drawing/2014/main" id="{5FEB3C73-46A4-EDE8-3813-BA49C3409D95}"/>
              </a:ext>
            </a:extLst>
          </p:cNvPr>
          <p:cNvPicPr>
            <a:picLocks noChangeAspect="1"/>
          </p:cNvPicPr>
          <p:nvPr/>
        </p:nvPicPr>
        <p:blipFill>
          <a:blip r:embed="rId5"/>
          <a:stretch>
            <a:fillRect/>
          </a:stretch>
        </p:blipFill>
        <p:spPr>
          <a:xfrm rot="814223">
            <a:off x="10055727" y="3896128"/>
            <a:ext cx="1634324" cy="2153953"/>
          </a:xfrm>
          <a:prstGeom prst="rect">
            <a:avLst/>
          </a:prstGeom>
        </p:spPr>
      </p:pic>
      <p:sp>
        <p:nvSpPr>
          <p:cNvPr id="3" name="Espace réservé du numéro de diapositive 2">
            <a:extLst>
              <a:ext uri="{FF2B5EF4-FFF2-40B4-BE49-F238E27FC236}">
                <a16:creationId xmlns:a16="http://schemas.microsoft.com/office/drawing/2014/main" id="{5FC6C4F2-6571-5AF5-C1EC-16C02DD93F5F}"/>
              </a:ext>
            </a:extLst>
          </p:cNvPr>
          <p:cNvSpPr>
            <a:spLocks noGrp="1"/>
          </p:cNvSpPr>
          <p:nvPr>
            <p:ph type="sldNum" sz="quarter" idx="12"/>
          </p:nvPr>
        </p:nvSpPr>
        <p:spPr/>
        <p:txBody>
          <a:bodyPr/>
          <a:lstStyle/>
          <a:p>
            <a:fld id="{E4D72145-4092-4AE1-9643-D15D8F9894BE}" type="slidenum">
              <a:rPr lang="fr-FR" smtClean="0"/>
              <a:t>28</a:t>
            </a:fld>
            <a:endParaRPr lang="fr-FR"/>
          </a:p>
        </p:txBody>
      </p:sp>
    </p:spTree>
    <p:custDataLst>
      <p:tags r:id="rId1"/>
    </p:custDataLst>
    <p:extLst>
      <p:ext uri="{BB962C8B-B14F-4D97-AF65-F5344CB8AC3E}">
        <p14:creationId xmlns:p14="http://schemas.microsoft.com/office/powerpoint/2010/main" val="3578716987"/>
      </p:ext>
    </p:extLst>
  </p:cSld>
  <p:clrMapOvr>
    <a:masterClrMapping/>
  </p:clrMapOvr>
  <mc:AlternateContent xmlns:mc="http://schemas.openxmlformats.org/markup-compatibility/2006" xmlns:p14="http://schemas.microsoft.com/office/powerpoint/2010/main">
    <mc:Choice Requires="p14">
      <p:transition p14:dur="10" advTm="122922"/>
    </mc:Choice>
    <mc:Fallback xmlns="">
      <p:transition advTm="122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5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5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65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65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65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65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65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65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6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986" objId="3"/>
        <p14:stopEvt time="122532"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rrowheads="1"/>
          </p:cNvSpPr>
          <p:nvPr>
            <p:ph type="title"/>
          </p:nvPr>
        </p:nvSpPr>
        <p:spPr>
          <a:xfrm>
            <a:off x="484909" y="136525"/>
            <a:ext cx="10278514" cy="1265213"/>
          </a:xfrm>
          <a:extLs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fr-FR" sz="4000" dirty="0">
                <a:solidFill>
                  <a:schemeClr val="tx1"/>
                </a:solidFill>
                <a:latin typeface="Century Gothic" panose="020B0502020202020204" pitchFamily="34" charset="0"/>
                <a:ea typeface="ＭＳ Ｐゴシック" charset="0"/>
                <a:cs typeface="ＭＳ Ｐゴシック" charset="0"/>
              </a:rPr>
              <a:t>Dans la vie quotidienne …</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Communication (1)</a:t>
            </a:r>
          </a:p>
        </p:txBody>
      </p:sp>
      <p:sp>
        <p:nvSpPr>
          <p:cNvPr id="70658" name="Rectangle 3"/>
          <p:cNvSpPr>
            <a:spLocks noGrp="1" noChangeArrowheads="1"/>
          </p:cNvSpPr>
          <p:nvPr>
            <p:ph idx="1"/>
          </p:nvPr>
        </p:nvSpPr>
        <p:spPr>
          <a:xfrm>
            <a:off x="711200" y="1710267"/>
            <a:ext cx="9503220" cy="4646083"/>
          </a:xfrm>
          <a:extLs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spcBef>
                <a:spcPts val="60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Deux champs dans la communication orale (situation interactive)</a:t>
            </a:r>
          </a:p>
          <a:p>
            <a:pPr lvl="1">
              <a:spcBef>
                <a:spcPts val="600"/>
              </a:spcBef>
              <a:buClr>
                <a:srgbClr val="31859C"/>
              </a:buClr>
              <a:buSzPct val="100000"/>
              <a:defRPr/>
            </a:pPr>
            <a:r>
              <a:rPr lang="fr-FR" altLang="ja-JP" dirty="0">
                <a:latin typeface="Century Gothic" panose="020B0502020202020204" pitchFamily="34" charset="0"/>
                <a:ea typeface="ＭＳ Ｐゴシック" charset="0"/>
                <a:cs typeface="ＭＳ Ｐゴシック" charset="0"/>
              </a:rPr>
              <a:t>Langage réceptif =</a:t>
            </a:r>
            <a:r>
              <a:rPr lang="fr-FR" altLang="ja-JP" i="1" dirty="0">
                <a:latin typeface="Century Gothic" panose="020B0502020202020204" pitchFamily="34" charset="0"/>
                <a:ea typeface="ＭＳ Ｐゴシック" charset="0"/>
                <a:cs typeface="ＭＳ Ｐゴシック" charset="0"/>
              </a:rPr>
              <a:t> </a:t>
            </a:r>
            <a:r>
              <a:rPr lang="fr-FR" altLang="ja-JP" dirty="0">
                <a:latin typeface="Century Gothic" panose="020B0502020202020204" pitchFamily="34" charset="0"/>
                <a:ea typeface="ＭＳ Ｐゴシック" charset="0"/>
                <a:cs typeface="ＭＳ Ｐゴシック" charset="0"/>
              </a:rPr>
              <a:t>ce que je comprends</a:t>
            </a:r>
            <a:endParaRPr lang="fr-FR" dirty="0">
              <a:effectLst/>
              <a:latin typeface="Century Gothic" panose="020B0502020202020204" pitchFamily="34" charset="0"/>
            </a:endParaRPr>
          </a:p>
          <a:p>
            <a:pPr lvl="1">
              <a:spcBef>
                <a:spcPts val="600"/>
              </a:spcBef>
              <a:buClr>
                <a:srgbClr val="31859C"/>
              </a:buClr>
              <a:buSzPct val="100000"/>
              <a:defRPr/>
            </a:pPr>
            <a:r>
              <a:rPr lang="fr-FR" altLang="ja-JP" dirty="0">
                <a:latin typeface="Century Gothic" panose="020B0502020202020204" pitchFamily="34" charset="0"/>
                <a:ea typeface="ＭＳ Ｐゴシック" charset="0"/>
                <a:cs typeface="ＭＳ Ｐゴシック" charset="0"/>
              </a:rPr>
              <a:t>Langage expressif = ce que je dis</a:t>
            </a:r>
            <a:endParaRPr lang="fr-FR" dirty="0">
              <a:latin typeface="Century Gothic" panose="020B0502020202020204" pitchFamily="34" charset="0"/>
              <a:ea typeface="ＭＳ Ｐゴシック" charset="0"/>
              <a:cs typeface="ＭＳ Ｐゴシック" charset="0"/>
            </a:endParaRPr>
          </a:p>
          <a:p>
            <a:pPr marL="39688" indent="0">
              <a:spcBef>
                <a:spcPts val="600"/>
              </a:spcBef>
              <a:buClr>
                <a:schemeClr val="tx2">
                  <a:lumMod val="75000"/>
                </a:schemeClr>
              </a:buClr>
              <a:buSzPct val="75000"/>
              <a:buNone/>
              <a:defRPr/>
            </a:pPr>
            <a:r>
              <a:rPr lang="fr-FR" sz="2400" dirty="0">
                <a:latin typeface="Century Gothic" panose="020B0502020202020204" pitchFamily="34" charset="0"/>
                <a:sym typeface="Wingdings"/>
              </a:rPr>
              <a:t>	(capacités expressives &gt; réceptives)</a:t>
            </a:r>
          </a:p>
          <a:p>
            <a:pPr marL="39688" indent="0">
              <a:spcBef>
                <a:spcPts val="600"/>
              </a:spcBef>
              <a:buClr>
                <a:schemeClr val="tx2">
                  <a:lumMod val="75000"/>
                </a:schemeClr>
              </a:buClr>
              <a:buSzPct val="75000"/>
              <a:buNone/>
              <a:defRPr/>
            </a:pPr>
            <a:endParaRPr lang="fr-FR" sz="900" i="1" dirty="0">
              <a:solidFill>
                <a:srgbClr val="31859C"/>
              </a:solidFill>
              <a:latin typeface="Century Gothic" panose="020B0502020202020204" pitchFamily="34" charset="0"/>
              <a:sym typeface="Wingdings"/>
            </a:endParaRPr>
          </a:p>
          <a:p>
            <a:pPr marL="39688" indent="0">
              <a:spcBef>
                <a:spcPts val="0"/>
              </a:spcBef>
              <a:buClr>
                <a:schemeClr val="tx2">
                  <a:lumMod val="75000"/>
                </a:schemeClr>
              </a:buClr>
              <a:buSzPct val="75000"/>
              <a:buNone/>
              <a:defRPr/>
            </a:pPr>
            <a:r>
              <a:rPr lang="fr-FR" sz="2400" i="1" dirty="0">
                <a:solidFill>
                  <a:srgbClr val="31859C"/>
                </a:solidFill>
                <a:latin typeface="Century Gothic" panose="020B0502020202020204" pitchFamily="34" charset="0"/>
                <a:sym typeface="Wingdings"/>
              </a:rPr>
              <a:t>	 </a:t>
            </a:r>
            <a:r>
              <a:rPr lang="fr-FR" sz="2400" b="1" i="1" dirty="0">
                <a:latin typeface="Century Gothic" panose="020B0502020202020204" pitchFamily="34" charset="0"/>
                <a:sym typeface="Wingdings"/>
              </a:rPr>
              <a:t>⚠︎  Attention, si très bonnes capacités d’expression 	verbale, mais, langage réceptif déficitaire</a:t>
            </a:r>
          </a:p>
          <a:p>
            <a:pPr marL="39688" indent="0">
              <a:spcBef>
                <a:spcPts val="0"/>
              </a:spcBef>
              <a:buClr>
                <a:schemeClr val="tx2">
                  <a:lumMod val="75000"/>
                </a:schemeClr>
              </a:buClr>
              <a:buSzPct val="75000"/>
              <a:buNone/>
              <a:defRPr/>
            </a:pPr>
            <a:r>
              <a:rPr lang="fr-FR" sz="2400" i="1" dirty="0">
                <a:solidFill>
                  <a:srgbClr val="31859C"/>
                </a:solidFill>
                <a:latin typeface="Century Gothic" panose="020B0502020202020204" pitchFamily="34" charset="0"/>
                <a:sym typeface="Wingdings"/>
              </a:rPr>
              <a:t>	</a:t>
            </a:r>
            <a:r>
              <a:rPr lang="fr-FR" sz="2400" dirty="0">
                <a:solidFill>
                  <a:srgbClr val="31859C"/>
                </a:solidFill>
                <a:latin typeface="Century Gothic" panose="020B0502020202020204" pitchFamily="34" charset="0"/>
                <a:sym typeface="Wingdings" pitchFamily="2" charset="2"/>
              </a:rPr>
              <a:t> mal entendus/ malentendus /non entendus</a:t>
            </a:r>
          </a:p>
          <a:p>
            <a:pPr marL="39688" indent="0">
              <a:spcBef>
                <a:spcPts val="0"/>
              </a:spcBef>
              <a:buClr>
                <a:schemeClr val="tx2">
                  <a:lumMod val="75000"/>
                </a:schemeClr>
              </a:buClr>
              <a:buSzPct val="75000"/>
              <a:buNone/>
              <a:defRPr/>
            </a:pPr>
            <a:endParaRPr lang="fr-FR" sz="800" dirty="0">
              <a:latin typeface="Century Gothic" panose="020B0502020202020204" pitchFamily="34" charset="0"/>
            </a:endParaRPr>
          </a:p>
          <a:p>
            <a:pPr marL="382588" indent="-342900">
              <a:spcBef>
                <a:spcPts val="0"/>
              </a:spcBef>
              <a:buSzPct val="100000"/>
              <a:buFont typeface="Arial" panose="020B0604020202020204" pitchFamily="34" charset="0"/>
              <a:buChar char="•"/>
              <a:defRPr/>
            </a:pPr>
            <a:r>
              <a:rPr lang="fr-FR" sz="2400" dirty="0">
                <a:latin typeface="Century Gothic" panose="020B0502020202020204" pitchFamily="34" charset="0"/>
              </a:rPr>
              <a:t>Pauvreté du langage figuratif et élaboré</a:t>
            </a:r>
          </a:p>
          <a:p>
            <a:pPr marL="382588" indent="-342900">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Difficultés avec l’abstraction</a:t>
            </a:r>
            <a:endParaRPr lang="fr-FR" sz="2400" dirty="0">
              <a:latin typeface="Century Gothic" panose="020B0502020202020204" pitchFamily="34" charset="0"/>
            </a:endParaRPr>
          </a:p>
          <a:p>
            <a:pPr marL="382588" indent="-342900">
              <a:spcBef>
                <a:spcPts val="0"/>
              </a:spcBef>
              <a:buSzPct val="100000"/>
              <a:buFont typeface="Arial" panose="020B0604020202020204" pitchFamily="34" charset="0"/>
              <a:buChar char="•"/>
              <a:defRPr/>
            </a:pPr>
            <a:r>
              <a:rPr lang="fr-FR" sz="2400" dirty="0">
                <a:latin typeface="Century Gothic" panose="020B0502020202020204" pitchFamily="34" charset="0"/>
              </a:rPr>
              <a:t>Difficultés avec la  polysémie</a:t>
            </a:r>
          </a:p>
          <a:p>
            <a:pPr marL="382588" indent="-342900">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a:rPr>
              <a:t>Compréhension difficile de l’implicite, des non-dits</a:t>
            </a:r>
          </a:p>
          <a:p>
            <a:pPr marL="382588" indent="-342900">
              <a:spcBef>
                <a:spcPts val="0"/>
              </a:spcBef>
              <a:buSzPct val="100000"/>
              <a:buFont typeface="Arial" panose="020B0604020202020204" pitchFamily="34" charset="0"/>
              <a:buChar char="•"/>
              <a:defRPr/>
            </a:pPr>
            <a:endParaRPr lang="fr-FR" sz="2400" b="1" dirty="0">
              <a:latin typeface="+mj-lt"/>
            </a:endParaRPr>
          </a:p>
          <a:p>
            <a:pPr marL="382588" indent="-342900">
              <a:spcBef>
                <a:spcPts val="0"/>
              </a:spcBef>
              <a:buSzPct val="100000"/>
              <a:buFont typeface="Arial" panose="020B0604020202020204" pitchFamily="34" charset="0"/>
              <a:buChar char="•"/>
              <a:defRPr/>
            </a:pPr>
            <a:endParaRPr lang="fr-FR" sz="2400" b="1" dirty="0">
              <a:latin typeface="+mj-lt"/>
            </a:endParaRPr>
          </a:p>
        </p:txBody>
      </p:sp>
      <p:sp>
        <p:nvSpPr>
          <p:cNvPr id="4" name="Espace réservé du pied de page 3">
            <a:extLst>
              <a:ext uri="{FF2B5EF4-FFF2-40B4-BE49-F238E27FC236}">
                <a16:creationId xmlns:a16="http://schemas.microsoft.com/office/drawing/2014/main" id="{BDCE2082-3AEA-3946-9AB4-F59705491EC7}"/>
              </a:ext>
            </a:extLst>
          </p:cNvPr>
          <p:cNvSpPr>
            <a:spLocks noGrp="1"/>
          </p:cNvSpPr>
          <p:nvPr>
            <p:ph type="ftr" sz="quarter" idx="11"/>
          </p:nvPr>
        </p:nvSpPr>
        <p:spPr/>
        <p:txBody>
          <a:bodyPr/>
          <a:lstStyle/>
          <a:p>
            <a:r>
              <a:rPr lang="fr-FR"/>
              <a:t>PWF_FMOB_Mars_2025</a:t>
            </a:r>
          </a:p>
        </p:txBody>
      </p:sp>
      <p:pic>
        <p:nvPicPr>
          <p:cNvPr id="7" name="Image 6">
            <a:extLst>
              <a:ext uri="{FF2B5EF4-FFF2-40B4-BE49-F238E27FC236}">
                <a16:creationId xmlns:a16="http://schemas.microsoft.com/office/drawing/2014/main" id="{8BD10CFE-A204-D0DF-EF7F-233C538DF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630" y="2033754"/>
            <a:ext cx="2061020" cy="1129326"/>
          </a:xfrm>
          <a:prstGeom prst="rect">
            <a:avLst/>
          </a:prstGeom>
        </p:spPr>
      </p:pic>
      <p:pic>
        <p:nvPicPr>
          <p:cNvPr id="3" name="Image 2">
            <a:extLst>
              <a:ext uri="{FF2B5EF4-FFF2-40B4-BE49-F238E27FC236}">
                <a16:creationId xmlns:a16="http://schemas.microsoft.com/office/drawing/2014/main" id="{31797A43-71D5-BACD-2684-BC86C2FDB1DF}"/>
              </a:ext>
            </a:extLst>
          </p:cNvPr>
          <p:cNvPicPr>
            <a:picLocks noChangeAspect="1"/>
          </p:cNvPicPr>
          <p:nvPr/>
        </p:nvPicPr>
        <p:blipFill>
          <a:blip r:embed="rId5"/>
          <a:stretch>
            <a:fillRect/>
          </a:stretch>
        </p:blipFill>
        <p:spPr>
          <a:xfrm>
            <a:off x="8725871" y="4233042"/>
            <a:ext cx="2717226" cy="1829381"/>
          </a:xfrm>
          <a:prstGeom prst="rect">
            <a:avLst/>
          </a:prstGeom>
        </p:spPr>
      </p:pic>
      <p:sp>
        <p:nvSpPr>
          <p:cNvPr id="5" name="Espace réservé du numéro de diapositive 4">
            <a:extLst>
              <a:ext uri="{FF2B5EF4-FFF2-40B4-BE49-F238E27FC236}">
                <a16:creationId xmlns:a16="http://schemas.microsoft.com/office/drawing/2014/main" id="{31E67F0A-3F1E-4040-E136-B30266C0ECCD}"/>
              </a:ext>
            </a:extLst>
          </p:cNvPr>
          <p:cNvSpPr>
            <a:spLocks noGrp="1"/>
          </p:cNvSpPr>
          <p:nvPr>
            <p:ph type="sldNum" sz="quarter" idx="12"/>
          </p:nvPr>
        </p:nvSpPr>
        <p:spPr/>
        <p:txBody>
          <a:bodyPr/>
          <a:lstStyle/>
          <a:p>
            <a:fld id="{E4D72145-4092-4AE1-9643-D15D8F9894BE}" type="slidenum">
              <a:rPr lang="fr-FR" smtClean="0"/>
              <a:t>29</a:t>
            </a:fld>
            <a:endParaRPr lang="fr-FR"/>
          </a:p>
        </p:txBody>
      </p:sp>
    </p:spTree>
    <p:custDataLst>
      <p:tags r:id="rId1"/>
    </p:custDataLst>
    <p:extLst>
      <p:ext uri="{BB962C8B-B14F-4D97-AF65-F5344CB8AC3E}">
        <p14:creationId xmlns:p14="http://schemas.microsoft.com/office/powerpoint/2010/main" val="3854367296"/>
      </p:ext>
    </p:extLst>
  </p:cSld>
  <p:clrMapOvr>
    <a:masterClrMapping/>
  </p:clrMapOvr>
  <mc:AlternateContent xmlns:mc="http://schemas.openxmlformats.org/markup-compatibility/2006" xmlns:p14="http://schemas.microsoft.com/office/powerpoint/2010/main">
    <mc:Choice Requires="p14">
      <p:transition p14:dur="10" advTm="122922"/>
    </mc:Choice>
    <mc:Fallback xmlns="">
      <p:transition advTm="122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5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5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65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65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5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658">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658">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658">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986" objId="3"/>
        <p14:stopEvt time="122532"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a:xfrm>
            <a:off x="347662" y="272677"/>
            <a:ext cx="10515600" cy="1036612"/>
          </a:xfrm>
        </p:spPr>
        <p:txBody>
          <a:bodyPr>
            <a:normAutofit/>
          </a:bodyPr>
          <a:lstStyle/>
          <a:p>
            <a:pPr algn="l"/>
            <a:r>
              <a:rPr lang="fr-FR" sz="4000" dirty="0">
                <a:solidFill>
                  <a:schemeClr val="tx1"/>
                </a:solidFill>
                <a:latin typeface="Century Gothic" panose="020B0502020202020204" pitchFamily="34" charset="0"/>
                <a:ea typeface="ＭＳ Ｐゴシック" charset="0"/>
                <a:cs typeface="ＭＳ Ｐゴシック" charset="0"/>
              </a:rPr>
              <a:t>Sommaire</a:t>
            </a:r>
          </a:p>
        </p:txBody>
      </p:sp>
      <p:sp>
        <p:nvSpPr>
          <p:cNvPr id="32770" name="Rectangle 3"/>
          <p:cNvSpPr>
            <a:spLocks noGrp="1" noChangeArrowheads="1"/>
          </p:cNvSpPr>
          <p:nvPr>
            <p:ph idx="1"/>
          </p:nvPr>
        </p:nvSpPr>
        <p:spPr>
          <a:xfrm>
            <a:off x="347662" y="1700212"/>
            <a:ext cx="10025064" cy="4656137"/>
          </a:xfrm>
        </p:spPr>
        <p:txBody>
          <a:bodyPr>
            <a:noAutofit/>
          </a:bodyPr>
          <a:lstStyle/>
          <a:p>
            <a:pPr marL="0" indent="0">
              <a:spcBef>
                <a:spcPts val="1200"/>
              </a:spcBef>
              <a:spcAft>
                <a:spcPts val="1200"/>
              </a:spcAft>
              <a:buClr>
                <a:schemeClr val="tx2">
                  <a:lumMod val="75000"/>
                </a:schemeClr>
              </a:buClr>
              <a:buSzPct val="70000"/>
              <a:buNone/>
            </a:pPr>
            <a:r>
              <a:rPr lang="fr-FR" sz="2400" dirty="0">
                <a:latin typeface="Century Gothic" panose="020B0502020202020204" pitchFamily="34" charset="0"/>
                <a:ea typeface="ＭＳ Ｐゴシック" charset="0"/>
                <a:cs typeface="ＭＳ Ｐゴシック" charset="0"/>
              </a:rPr>
              <a:t>Module 1 – Un syndrome vécu, des trajectoires singulières</a:t>
            </a:r>
          </a:p>
          <a:p>
            <a:pPr marL="0" lvl="1" indent="0">
              <a:spcBef>
                <a:spcPts val="1200"/>
              </a:spcBef>
              <a:spcAft>
                <a:spcPts val="1200"/>
              </a:spcAft>
              <a:buClr>
                <a:schemeClr val="tx2">
                  <a:lumMod val="75000"/>
                </a:schemeClr>
              </a:buClr>
              <a:buSzPct val="70000"/>
              <a:buNone/>
            </a:pPr>
            <a:r>
              <a:rPr lang="fr-FR" dirty="0">
                <a:latin typeface="Century Gothic" panose="020B0502020202020204" pitchFamily="34" charset="0"/>
                <a:ea typeface="ＭＳ Ｐゴシック" charset="0"/>
                <a:cs typeface="ＭＳ Ｐゴシック" charset="0"/>
              </a:rPr>
              <a:t>Module 2 – Le comportement alimentaire</a:t>
            </a:r>
          </a:p>
          <a:p>
            <a:pPr marL="0" lvl="2" indent="0">
              <a:spcBef>
                <a:spcPts val="1200"/>
              </a:spcBef>
              <a:spcAft>
                <a:spcPts val="1200"/>
              </a:spcAft>
              <a:buClr>
                <a:schemeClr val="tx2">
                  <a:lumMod val="75000"/>
                </a:schemeClr>
              </a:buClr>
              <a:buSzPct val="70000"/>
              <a:buNone/>
            </a:pPr>
            <a:r>
              <a:rPr lang="fr-FR" sz="2400" dirty="0">
                <a:latin typeface="Century Gothic" panose="020B0502020202020204" pitchFamily="34" charset="0"/>
                <a:ea typeface="ＭＳ Ｐゴシック" charset="0"/>
              </a:rPr>
              <a:t>Module 3 – SPW et troubles du neurodéveloppement (TND)</a:t>
            </a:r>
          </a:p>
          <a:p>
            <a:pPr marL="0" lvl="1" indent="0">
              <a:spcBef>
                <a:spcPts val="1200"/>
              </a:spcBef>
              <a:spcAft>
                <a:spcPts val="1200"/>
              </a:spcAft>
              <a:buClr>
                <a:schemeClr val="tx2">
                  <a:lumMod val="75000"/>
                </a:schemeClr>
              </a:buClr>
              <a:buSzPct val="70000"/>
              <a:buNone/>
            </a:pPr>
            <a:r>
              <a:rPr lang="fr-FR" dirty="0">
                <a:latin typeface="Century Gothic" panose="020B0502020202020204" pitchFamily="34" charset="0"/>
                <a:ea typeface="ＭＳ Ｐゴシック" charset="0"/>
              </a:rPr>
              <a:t>Module 4 – Les comportements/situations problèmes, les 		comportements défis</a:t>
            </a:r>
          </a:p>
          <a:p>
            <a:pPr marL="0" lvl="1" indent="0">
              <a:spcBef>
                <a:spcPts val="1200"/>
              </a:spcBef>
              <a:spcAft>
                <a:spcPts val="1200"/>
              </a:spcAft>
              <a:buClr>
                <a:schemeClr val="tx2">
                  <a:lumMod val="75000"/>
                </a:schemeClr>
              </a:buClr>
              <a:buSzPct val="70000"/>
              <a:buNone/>
            </a:pPr>
            <a:r>
              <a:rPr lang="fr-FR" dirty="0">
                <a:latin typeface="Century Gothic" panose="020B0502020202020204" pitchFamily="34" charset="0"/>
                <a:ea typeface="ＭＳ Ｐゴシック" charset="0"/>
                <a:cs typeface="ＭＳ Ｐゴシック" charset="0"/>
              </a:rPr>
              <a:t>Module 5 – Comment accompagner les personnes avec un SPW </a:t>
            </a:r>
          </a:p>
          <a:p>
            <a:pPr marL="0" lvl="1" indent="0">
              <a:spcBef>
                <a:spcPts val="600"/>
              </a:spcBef>
              <a:spcAft>
                <a:spcPts val="600"/>
              </a:spcAft>
              <a:buClr>
                <a:schemeClr val="tx2">
                  <a:lumMod val="75000"/>
                </a:schemeClr>
              </a:buClr>
              <a:buSzPct val="70000"/>
              <a:buNone/>
            </a:pPr>
            <a:r>
              <a:rPr lang="fr-FR" sz="1600" dirty="0">
                <a:latin typeface="Century Gothic" panose="020B0502020202020204" pitchFamily="34" charset="0"/>
                <a:ea typeface="ＭＳ Ｐゴシック" charset="0"/>
              </a:rPr>
              <a:t>	</a:t>
            </a:r>
          </a:p>
        </p:txBody>
      </p:sp>
      <p:sp>
        <p:nvSpPr>
          <p:cNvPr id="3" name="Espace réservé du pied de page 2">
            <a:extLst>
              <a:ext uri="{FF2B5EF4-FFF2-40B4-BE49-F238E27FC236}">
                <a16:creationId xmlns:a16="http://schemas.microsoft.com/office/drawing/2014/main" id="{93D34532-3352-9241-8177-4741248E9B64}"/>
              </a:ext>
            </a:extLst>
          </p:cNvPr>
          <p:cNvSpPr>
            <a:spLocks noGrp="1"/>
          </p:cNvSpPr>
          <p:nvPr>
            <p:ph type="ftr" sz="quarter" idx="11"/>
          </p:nvPr>
        </p:nvSpPr>
        <p:spPr/>
        <p:txBody>
          <a:bodyPr/>
          <a:lstStyle/>
          <a:p>
            <a:r>
              <a:rPr lang="fr-FR"/>
              <a:t>PWF_FMOB_Mars_2025</a:t>
            </a:r>
          </a:p>
        </p:txBody>
      </p:sp>
      <p:sp>
        <p:nvSpPr>
          <p:cNvPr id="4" name="ZoneTexte 3">
            <a:extLst>
              <a:ext uri="{FF2B5EF4-FFF2-40B4-BE49-F238E27FC236}">
                <a16:creationId xmlns:a16="http://schemas.microsoft.com/office/drawing/2014/main" id="{B15288F5-0A9F-24ED-15E3-C84242FB0E0B}"/>
              </a:ext>
            </a:extLst>
          </p:cNvPr>
          <p:cNvSpPr txBox="1"/>
          <p:nvPr/>
        </p:nvSpPr>
        <p:spPr>
          <a:xfrm>
            <a:off x="12940145" y="9074727"/>
            <a:ext cx="184731" cy="369332"/>
          </a:xfrm>
          <a:prstGeom prst="rect">
            <a:avLst/>
          </a:prstGeom>
          <a:noFill/>
        </p:spPr>
        <p:txBody>
          <a:bodyPr wrap="none" rtlCol="0">
            <a:spAutoFit/>
          </a:bodyPr>
          <a:lstStyle/>
          <a:p>
            <a:endParaRPr lang="fr-FR" dirty="0"/>
          </a:p>
        </p:txBody>
      </p:sp>
      <p:sp>
        <p:nvSpPr>
          <p:cNvPr id="5" name="Espace réservé du numéro de diapositive 4">
            <a:extLst>
              <a:ext uri="{FF2B5EF4-FFF2-40B4-BE49-F238E27FC236}">
                <a16:creationId xmlns:a16="http://schemas.microsoft.com/office/drawing/2014/main" id="{2C3B0D2A-6CDD-7A76-A35A-74F0C587C30E}"/>
              </a:ext>
            </a:extLst>
          </p:cNvPr>
          <p:cNvSpPr>
            <a:spLocks noGrp="1"/>
          </p:cNvSpPr>
          <p:nvPr>
            <p:ph type="sldNum" sz="quarter" idx="12"/>
          </p:nvPr>
        </p:nvSpPr>
        <p:spPr/>
        <p:txBody>
          <a:bodyPr/>
          <a:lstStyle/>
          <a:p>
            <a:fld id="{E4D72145-4092-4AE1-9643-D15D8F9894BE}" type="slidenum">
              <a:rPr lang="fr-FR" smtClean="0"/>
              <a:t>3</a:t>
            </a:fld>
            <a:endParaRPr lang="fr-FR"/>
          </a:p>
        </p:txBody>
      </p:sp>
    </p:spTree>
    <p:extLst>
      <p:ext uri="{BB962C8B-B14F-4D97-AF65-F5344CB8AC3E}">
        <p14:creationId xmlns:p14="http://schemas.microsoft.com/office/powerpoint/2010/main" val="67223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C5663-1717-C279-6368-692AF8718CC8}"/>
            </a:ext>
          </a:extLst>
        </p:cNvPr>
        <p:cNvGrpSpPr/>
        <p:nvPr/>
      </p:nvGrpSpPr>
      <p:grpSpPr>
        <a:xfrm>
          <a:off x="0" y="0"/>
          <a:ext cx="0" cy="0"/>
          <a:chOff x="0" y="0"/>
          <a:chExt cx="0" cy="0"/>
        </a:xfrm>
      </p:grpSpPr>
      <p:sp>
        <p:nvSpPr>
          <p:cNvPr id="80897" name="Rectangle 2">
            <a:extLst>
              <a:ext uri="{FF2B5EF4-FFF2-40B4-BE49-F238E27FC236}">
                <a16:creationId xmlns:a16="http://schemas.microsoft.com/office/drawing/2014/main" id="{C45C6C10-C5DE-EA99-F53F-88A716BC71E4}"/>
              </a:ext>
            </a:extLst>
          </p:cNvPr>
          <p:cNvSpPr>
            <a:spLocks noGrp="1" noRot="1" noChangeArrowheads="1"/>
          </p:cNvSpPr>
          <p:nvPr>
            <p:ph type="title"/>
          </p:nvPr>
        </p:nvSpPr>
        <p:spPr>
          <a:xfrm>
            <a:off x="318655" y="136525"/>
            <a:ext cx="11035145" cy="1265213"/>
          </a:xfrm>
          <a:extLs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fr-FR" sz="4000" dirty="0">
                <a:solidFill>
                  <a:schemeClr val="tx1"/>
                </a:solidFill>
                <a:latin typeface="Century Gothic" panose="020B0502020202020204" pitchFamily="34" charset="0"/>
                <a:ea typeface="ＭＳ Ｐゴシック" charset="0"/>
                <a:cs typeface="ＭＳ Ｐゴシック" charset="0"/>
              </a:rPr>
              <a:t>Dans la vie quotidienne …</a:t>
            </a:r>
            <a:br>
              <a:rPr lang="fr-FR" dirty="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rPr>
              <a:t>Communication (2)</a:t>
            </a:r>
          </a:p>
        </p:txBody>
      </p:sp>
      <p:sp>
        <p:nvSpPr>
          <p:cNvPr id="70658" name="Rectangle 3">
            <a:extLst>
              <a:ext uri="{FF2B5EF4-FFF2-40B4-BE49-F238E27FC236}">
                <a16:creationId xmlns:a16="http://schemas.microsoft.com/office/drawing/2014/main" id="{034EA339-8F8F-AF0E-8715-ADEB13E6FE40}"/>
              </a:ext>
            </a:extLst>
          </p:cNvPr>
          <p:cNvSpPr>
            <a:spLocks noGrp="1" noChangeArrowheads="1"/>
          </p:cNvSpPr>
          <p:nvPr>
            <p:ph idx="1"/>
          </p:nvPr>
        </p:nvSpPr>
        <p:spPr>
          <a:xfrm>
            <a:off x="480447" y="1642820"/>
            <a:ext cx="9787816" cy="4850055"/>
          </a:xfrm>
          <a:extLs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pPr>
              <a:lnSpc>
                <a:spcPct val="120000"/>
              </a:lnSpc>
              <a:spcBef>
                <a:spcPts val="0"/>
              </a:spcBef>
              <a:buSzPct val="100000"/>
              <a:buFont typeface="Arial" panose="020B0604020202020204" pitchFamily="34" charset="0"/>
              <a:buChar char="•"/>
              <a:defRPr/>
            </a:pPr>
            <a:r>
              <a:rPr lang="fr-FR" altLang="ja-JP" sz="2600" b="1" dirty="0">
                <a:latin typeface="Century Gothic" panose="020B0502020202020204" pitchFamily="34" charset="0"/>
                <a:ea typeface="ＭＳ Ｐゴシック" charset="0"/>
                <a:cs typeface="ＭＳ Ｐゴシック" charset="0"/>
              </a:rPr>
              <a:t>Lenteur à comprendre et à répondre, </a:t>
            </a:r>
            <a:r>
              <a:rPr lang="fr-FR" altLang="ja-JP" sz="2600" dirty="0">
                <a:latin typeface="Century Gothic" panose="020B0502020202020204" pitchFamily="34" charset="0"/>
                <a:ea typeface="ＭＳ Ｐゴシック" charset="0"/>
                <a:cs typeface="ＭＳ Ｐゴシック" charset="0"/>
              </a:rPr>
              <a:t>besoin de temps pour analyser une information et prendre une décision ou y répondre</a:t>
            </a:r>
            <a:endParaRPr lang="fr-FR" altLang="ja-JP" sz="2600" i="1" dirty="0">
              <a:latin typeface="Century Gothic" panose="020B0502020202020204" pitchFamily="34" charset="0"/>
              <a:ea typeface="ＭＳ Ｐゴシック" charset="0"/>
              <a:cs typeface="ＭＳ Ｐゴシック" charset="0"/>
            </a:endParaRPr>
          </a:p>
          <a:p>
            <a:pPr marL="0" indent="0">
              <a:lnSpc>
                <a:spcPct val="120000"/>
              </a:lnSpc>
              <a:spcBef>
                <a:spcPts val="0"/>
              </a:spcBef>
              <a:buSzPct val="100000"/>
              <a:buNone/>
              <a:defRPr/>
            </a:pPr>
            <a:r>
              <a:rPr lang="fr-FR" sz="2600" i="1" dirty="0">
                <a:solidFill>
                  <a:srgbClr val="31859C"/>
                </a:solidFill>
                <a:latin typeface="Century Gothic" panose="020B0502020202020204" pitchFamily="34" charset="0"/>
              </a:rPr>
              <a:t>	"J'ai un côté « menteur ». Quand on me pose une 	question, avant de pouvoir comprendre ce qui est dit, je 	donne rapidement une réponse sans réfléchir. Cela se 	produit davantage lorsque je ne me sens pas bien ou	quand je suis stressé." </a:t>
            </a:r>
          </a:p>
          <a:p>
            <a:pPr marL="0" indent="0">
              <a:lnSpc>
                <a:spcPct val="120000"/>
              </a:lnSpc>
              <a:spcBef>
                <a:spcPts val="0"/>
              </a:spcBef>
              <a:buSzPct val="100000"/>
              <a:buNone/>
              <a:defRPr/>
            </a:pPr>
            <a:endParaRPr lang="fr-FR" sz="900" i="1" dirty="0">
              <a:solidFill>
                <a:srgbClr val="31859C"/>
              </a:solidFill>
              <a:latin typeface="Century Gothic" panose="020B0502020202020204" pitchFamily="34" charset="0"/>
            </a:endParaRPr>
          </a:p>
          <a:p>
            <a:pPr>
              <a:spcBef>
                <a:spcPts val="600"/>
              </a:spcBef>
              <a:buSzPct val="100000"/>
              <a:buFont typeface="Arial" panose="020B0604020202020204" pitchFamily="34" charset="0"/>
              <a:buChar char="•"/>
            </a:pPr>
            <a:r>
              <a:rPr lang="fr-FR" sz="2600" b="1" dirty="0">
                <a:latin typeface="Century Gothic" panose="020B0502020202020204" pitchFamily="34" charset="0"/>
                <a:sym typeface="Wingdings"/>
              </a:rPr>
              <a:t>Propension à la fabulation – à distinguer d’un délire</a:t>
            </a:r>
          </a:p>
          <a:p>
            <a:pPr lvl="1">
              <a:spcBef>
                <a:spcPts val="600"/>
              </a:spcBef>
              <a:buClr>
                <a:schemeClr val="tx1"/>
              </a:buClr>
              <a:buSzPct val="100000"/>
              <a:buFont typeface="Wingdings" pitchFamily="2" charset="2"/>
              <a:buChar char="à"/>
            </a:pPr>
            <a:r>
              <a:rPr lang="fr-FR" sz="2600" dirty="0">
                <a:latin typeface="Century Gothic" panose="020B0502020202020204" pitchFamily="34" charset="0"/>
                <a:sym typeface="Wingdings"/>
              </a:rPr>
              <a:t>Invention d’un univers satisfaisant et pris pour du réel (situations professionnelles ou familiales fantasmées …. délires érotomaniaques, grossesses imaginaires …)</a:t>
            </a:r>
          </a:p>
          <a:p>
            <a:pPr marL="0" indent="0">
              <a:spcBef>
                <a:spcPts val="0"/>
              </a:spcBef>
              <a:buSzPct val="100000"/>
              <a:buNone/>
              <a:defRPr/>
            </a:pPr>
            <a:endParaRPr lang="fr-FR" altLang="ja-JP" sz="2400" b="1" dirty="0">
              <a:latin typeface="+mj-lt"/>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CCED5A4E-6B61-36D9-B91C-400A0D2AA1D6}"/>
              </a:ext>
            </a:extLst>
          </p:cNvPr>
          <p:cNvSpPr>
            <a:spLocks noGrp="1"/>
          </p:cNvSpPr>
          <p:nvPr>
            <p:ph type="ftr" sz="quarter" idx="11"/>
          </p:nvPr>
        </p:nvSpPr>
        <p:spPr/>
        <p:txBody>
          <a:bodyPr/>
          <a:lstStyle/>
          <a:p>
            <a:r>
              <a:rPr lang="fr-FR"/>
              <a:t>PWF_FMOB_Mars_2025</a:t>
            </a:r>
            <a:endParaRPr lang="fr-FR" dirty="0"/>
          </a:p>
        </p:txBody>
      </p:sp>
      <p:sp>
        <p:nvSpPr>
          <p:cNvPr id="3" name="Espace réservé du numéro de diapositive 2">
            <a:extLst>
              <a:ext uri="{FF2B5EF4-FFF2-40B4-BE49-F238E27FC236}">
                <a16:creationId xmlns:a16="http://schemas.microsoft.com/office/drawing/2014/main" id="{7571D29A-1F48-E2DA-4651-9E53CA55D019}"/>
              </a:ext>
            </a:extLst>
          </p:cNvPr>
          <p:cNvSpPr>
            <a:spLocks noGrp="1"/>
          </p:cNvSpPr>
          <p:nvPr>
            <p:ph type="sldNum" sz="quarter" idx="12"/>
          </p:nvPr>
        </p:nvSpPr>
        <p:spPr/>
        <p:txBody>
          <a:bodyPr/>
          <a:lstStyle/>
          <a:p>
            <a:fld id="{E4D72145-4092-4AE1-9643-D15D8F9894BE}" type="slidenum">
              <a:rPr lang="fr-FR" smtClean="0"/>
              <a:t>30</a:t>
            </a:fld>
            <a:endParaRPr lang="fr-FR"/>
          </a:p>
        </p:txBody>
      </p:sp>
    </p:spTree>
    <p:custDataLst>
      <p:tags r:id="rId1"/>
    </p:custDataLst>
    <p:extLst>
      <p:ext uri="{BB962C8B-B14F-4D97-AF65-F5344CB8AC3E}">
        <p14:creationId xmlns:p14="http://schemas.microsoft.com/office/powerpoint/2010/main" val="365249457"/>
      </p:ext>
    </p:extLst>
  </p:cSld>
  <p:clrMapOvr>
    <a:masterClrMapping/>
  </p:clrMapOvr>
  <mc:AlternateContent xmlns:mc="http://schemas.openxmlformats.org/markup-compatibility/2006" xmlns:p14="http://schemas.microsoft.com/office/powerpoint/2010/main">
    <mc:Choice Requires="p14">
      <p:transition p14:dur="10" advTm="101132"/>
    </mc:Choice>
    <mc:Fallback xmlns="">
      <p:transition advTm="1011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927" objId="4"/>
        <p14:stopEvt time="100231"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974" y="240435"/>
            <a:ext cx="10515600" cy="1036612"/>
          </a:xfrm>
        </p:spPr>
        <p:txBody>
          <a:bodyPr>
            <a:noAutofit/>
          </a:bodyPr>
          <a:lstStyle/>
          <a:p>
            <a:r>
              <a:rPr lang="fr-FR" sz="4000" dirty="0">
                <a:solidFill>
                  <a:schemeClr val="tx1"/>
                </a:solidFill>
                <a:latin typeface="Century Gothic" panose="020B0502020202020204" pitchFamily="34" charset="0"/>
                <a:ea typeface="ＭＳ Ｐゴシック" charset="0"/>
              </a:rPr>
              <a:t>Dans la vie quotidienne …</a:t>
            </a:r>
            <a:r>
              <a:rPr lang="fr-FR" sz="4000" dirty="0">
                <a:solidFill>
                  <a:schemeClr val="tx1"/>
                </a:solidFill>
                <a:latin typeface="Century Gothic" panose="020B0502020202020204" pitchFamily="34" charset="0"/>
                <a:ea typeface="ＭＳ Ｐゴシック" charset="0"/>
                <a:cs typeface="ＭＳ Ｐゴシック" charset="0"/>
              </a:rPr>
              <a:t> </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Ajustement  dans les interactions sociales</a:t>
            </a:r>
            <a:endParaRPr lang="fr-FR" sz="4000" dirty="0">
              <a:solidFill>
                <a:schemeClr val="tx1"/>
              </a:solidFill>
              <a:latin typeface="Century Gothic" panose="020B0502020202020204" pitchFamily="34" charset="0"/>
              <a:cs typeface="Comic Sans MS"/>
            </a:endParaRPr>
          </a:p>
        </p:txBody>
      </p:sp>
      <p:sp>
        <p:nvSpPr>
          <p:cNvPr id="3" name="Espace réservé du contenu 2"/>
          <p:cNvSpPr>
            <a:spLocks noGrp="1"/>
          </p:cNvSpPr>
          <p:nvPr>
            <p:ph idx="1"/>
          </p:nvPr>
        </p:nvSpPr>
        <p:spPr>
          <a:xfrm>
            <a:off x="530352" y="1554480"/>
            <a:ext cx="9932997" cy="4801869"/>
          </a:xfrm>
        </p:spPr>
        <p:txBody>
          <a:bodyPr vert="horz">
            <a:normAutofit fontScale="25000" lnSpcReduction="20000"/>
          </a:bodyPr>
          <a:lstStyle/>
          <a:p>
            <a:pPr marL="39688" indent="0">
              <a:spcBef>
                <a:spcPts val="600"/>
              </a:spcBef>
              <a:buClr>
                <a:schemeClr val="tx2">
                  <a:lumMod val="75000"/>
                </a:schemeClr>
              </a:buClr>
              <a:buSzPct val="75000"/>
              <a:buNone/>
            </a:pPr>
            <a:endParaRPr lang="fr-FR" sz="3200" b="1" i="1" dirty="0">
              <a:latin typeface="+mj-lt"/>
              <a:sym typeface="Wingdings"/>
            </a:endParaRPr>
          </a:p>
          <a:p>
            <a:pPr>
              <a:spcBef>
                <a:spcPts val="600"/>
              </a:spcBef>
              <a:buSzPct val="100000"/>
              <a:buFont typeface="Arial" panose="020B0604020202020204" pitchFamily="34" charset="0"/>
              <a:buChar char="•"/>
            </a:pPr>
            <a:r>
              <a:rPr lang="fr-FR" sz="9600" b="1" dirty="0">
                <a:latin typeface="Century Gothic" panose="020B0502020202020204" pitchFamily="34" charset="0"/>
                <a:sym typeface="Wingdings"/>
              </a:rPr>
              <a:t>Communication pragmatique </a:t>
            </a:r>
            <a:r>
              <a:rPr lang="fr-FR" sz="9600" dirty="0">
                <a:latin typeface="Century Gothic" panose="020B0502020202020204" pitchFamily="34" charset="0"/>
                <a:sym typeface="Wingdings"/>
              </a:rPr>
              <a:t>: adapter son langage dans un contexte non verbal (attitudes corporelles …)</a:t>
            </a:r>
          </a:p>
          <a:p>
            <a:pPr marL="0" indent="0">
              <a:spcBef>
                <a:spcPts val="600"/>
              </a:spcBef>
              <a:buSzPct val="100000"/>
              <a:buNone/>
            </a:pPr>
            <a:endParaRPr lang="fr-FR" sz="3200" b="1" dirty="0">
              <a:latin typeface="Century Gothic" panose="020B0502020202020204" pitchFamily="34" charset="0"/>
              <a:sym typeface="Wingdings"/>
            </a:endParaRPr>
          </a:p>
          <a:p>
            <a:pPr>
              <a:spcBef>
                <a:spcPts val="600"/>
              </a:spcBef>
              <a:buSzPct val="100000"/>
              <a:buFont typeface="Arial" panose="020B0604020202020204" pitchFamily="34" charset="0"/>
              <a:buChar char="•"/>
            </a:pPr>
            <a:r>
              <a:rPr lang="fr-FR" sz="9600" b="1" dirty="0">
                <a:latin typeface="Century Gothic" panose="020B0502020202020204" pitchFamily="34" charset="0"/>
                <a:sym typeface="Wingdings"/>
              </a:rPr>
              <a:t>Théorie de l’esprit </a:t>
            </a:r>
            <a:r>
              <a:rPr lang="fr-FR" sz="9600" dirty="0">
                <a:latin typeface="Century Gothic" panose="020B0502020202020204" pitchFamily="34" charset="0"/>
                <a:sym typeface="Wingdings"/>
              </a:rPr>
              <a:t>: </a:t>
            </a:r>
            <a:r>
              <a:rPr lang="fr-FR" sz="9600" dirty="0">
                <a:latin typeface="Century Gothic" panose="020B0502020202020204" pitchFamily="34" charset="0"/>
              </a:rPr>
              <a:t>capacité d'attribuer à autrui des intentions, des croyances, des désirs ou des représentations mentales (autres que les siennes)</a:t>
            </a:r>
          </a:p>
          <a:p>
            <a:pPr marL="0" indent="0">
              <a:spcBef>
                <a:spcPts val="600"/>
              </a:spcBef>
              <a:buSzPct val="100000"/>
              <a:buNone/>
            </a:pPr>
            <a:r>
              <a:rPr lang="fr-FR" altLang="ja-JP" sz="9600" dirty="0">
                <a:latin typeface="Century Gothic" panose="020B0502020202020204" pitchFamily="34" charset="0"/>
                <a:ea typeface="ＭＳ Ｐゴシック" charset="0"/>
                <a:cs typeface="ＭＳ Ｐゴシック" charset="0"/>
                <a:sym typeface="Wingdings"/>
              </a:rPr>
              <a:t>	 Ne pas négocier, ne pas discuter …. Mais, expliquer</a:t>
            </a:r>
          </a:p>
          <a:p>
            <a:pPr marL="0" indent="0">
              <a:spcBef>
                <a:spcPts val="600"/>
              </a:spcBef>
              <a:buSzPct val="100000"/>
              <a:buNone/>
            </a:pPr>
            <a:r>
              <a:rPr lang="fr-FR" sz="9600" dirty="0">
                <a:latin typeface="Century Gothic" panose="020B0502020202020204" pitchFamily="34" charset="0"/>
                <a:ea typeface="ＭＳ Ｐゴシック" charset="0"/>
                <a:sym typeface="Wingdings"/>
              </a:rPr>
              <a:t>	</a:t>
            </a:r>
            <a:r>
              <a:rPr lang="fr-FR" altLang="ja-JP" sz="9600" dirty="0">
                <a:latin typeface="Century Gothic" panose="020B0502020202020204" pitchFamily="34" charset="0"/>
                <a:ea typeface="ＭＳ Ｐゴシック" charset="0"/>
                <a:cs typeface="ＭＳ Ｐゴシック" charset="0"/>
                <a:sym typeface="Wingdings"/>
              </a:rPr>
              <a:t> D</a:t>
            </a:r>
            <a:r>
              <a:rPr lang="fr-FR" sz="9600" dirty="0">
                <a:latin typeface="Century Gothic" panose="020B0502020202020204" pitchFamily="34" charset="0"/>
                <a:sym typeface="Wingdings"/>
              </a:rPr>
              <a:t>ifficultés à initier une conversation, pas de sens critique</a:t>
            </a:r>
          </a:p>
          <a:p>
            <a:pPr marL="0" indent="0">
              <a:spcBef>
                <a:spcPts val="600"/>
              </a:spcBef>
              <a:buSzPct val="100000"/>
              <a:buNone/>
            </a:pPr>
            <a:endParaRPr lang="fr-FR" sz="3200" dirty="0">
              <a:latin typeface="Century Gothic" panose="020B0502020202020204" pitchFamily="34" charset="0"/>
              <a:sym typeface="Wingdings"/>
            </a:endParaRPr>
          </a:p>
          <a:p>
            <a:pPr>
              <a:lnSpc>
                <a:spcPct val="120000"/>
              </a:lnSpc>
              <a:spcBef>
                <a:spcPts val="0"/>
              </a:spcBef>
              <a:buSzPct val="100000"/>
              <a:buFont typeface="Arial" panose="020B0604020202020204" pitchFamily="34" charset="0"/>
              <a:buChar char="•"/>
              <a:defRPr/>
            </a:pPr>
            <a:r>
              <a:rPr lang="fr-FR" sz="9600" dirty="0">
                <a:latin typeface="Century Gothic" panose="020B0502020202020204" pitchFamily="34" charset="0"/>
                <a:ea typeface="ＭＳ Ｐゴシック" charset="0"/>
                <a:cs typeface="ＭＳ Ｐゴシック" charset="0"/>
                <a:sym typeface="Wingdings"/>
              </a:rPr>
              <a:t>Difficulté de compréhension globale par blocage sur un détail</a:t>
            </a:r>
          </a:p>
          <a:p>
            <a:pPr marL="0" indent="0">
              <a:lnSpc>
                <a:spcPct val="120000"/>
              </a:lnSpc>
              <a:spcBef>
                <a:spcPts val="0"/>
              </a:spcBef>
              <a:buSzPct val="100000"/>
              <a:buNone/>
              <a:defRPr/>
            </a:pPr>
            <a:endParaRPr lang="fr-FR" sz="3200" dirty="0">
              <a:solidFill>
                <a:srgbClr val="FFFF00"/>
              </a:solidFill>
              <a:latin typeface="Century Gothic" panose="020B0502020202020204" pitchFamily="34" charset="0"/>
              <a:sym typeface="Wingdings"/>
            </a:endParaRPr>
          </a:p>
          <a:p>
            <a:pPr>
              <a:spcBef>
                <a:spcPts val="600"/>
              </a:spcBef>
              <a:buSzPct val="100000"/>
              <a:buFont typeface="Arial" panose="020B0604020202020204" pitchFamily="34" charset="0"/>
              <a:buChar char="•"/>
            </a:pPr>
            <a:r>
              <a:rPr lang="fr-FR" sz="9600" b="1" dirty="0">
                <a:latin typeface="Century Gothic" panose="020B0502020202020204" pitchFamily="34" charset="0"/>
                <a:sym typeface="Wingdings"/>
              </a:rPr>
              <a:t>Difficultés pour échanger avec plusieurs personnes</a:t>
            </a:r>
          </a:p>
          <a:p>
            <a:pPr lvl="1">
              <a:spcBef>
                <a:spcPts val="600"/>
              </a:spcBef>
              <a:buClr>
                <a:schemeClr val="tx1"/>
              </a:buClr>
              <a:buSzPct val="100000"/>
              <a:buFont typeface="Wingdings" pitchFamily="2" charset="2"/>
              <a:buChar char="à"/>
            </a:pPr>
            <a:r>
              <a:rPr lang="fr-FR" sz="9600" dirty="0">
                <a:latin typeface="Century Gothic" panose="020B0502020202020204" pitchFamily="34" charset="0"/>
                <a:sym typeface="Wingdings"/>
              </a:rPr>
              <a:t>Préférence pour une relation duelle</a:t>
            </a:r>
          </a:p>
          <a:p>
            <a:pPr lvl="1">
              <a:spcBef>
                <a:spcPts val="600"/>
              </a:spcBef>
              <a:buClr>
                <a:schemeClr val="tx1"/>
              </a:buClr>
              <a:buSzPct val="100000"/>
              <a:buFont typeface="Wingdings" pitchFamily="2" charset="2"/>
              <a:buChar char="à"/>
            </a:pPr>
            <a:r>
              <a:rPr lang="fr-FR" sz="9600" dirty="0">
                <a:latin typeface="Century Gothic" panose="020B0502020202020204" pitchFamily="34" charset="0"/>
                <a:sym typeface="Wingdings"/>
              </a:rPr>
              <a:t>Tendance à rester collé à une vision égocentrée</a:t>
            </a:r>
          </a:p>
          <a:p>
            <a:pPr marL="0" indent="0">
              <a:spcBef>
                <a:spcPts val="600"/>
              </a:spcBef>
              <a:buSzPct val="100000"/>
              <a:buNone/>
            </a:pPr>
            <a:endParaRPr lang="fr-FR" sz="3200" dirty="0">
              <a:latin typeface="Century Gothic" panose="020B0502020202020204" pitchFamily="34" charset="0"/>
              <a:sym typeface="Wingdings"/>
            </a:endParaRPr>
          </a:p>
          <a:p>
            <a:pPr>
              <a:spcBef>
                <a:spcPts val="600"/>
              </a:spcBef>
              <a:buSzPct val="100000"/>
              <a:buFont typeface="Arial" panose="020B0604020202020204" pitchFamily="34" charset="0"/>
              <a:buChar char="•"/>
            </a:pPr>
            <a:r>
              <a:rPr lang="fr-FR" sz="9600" b="1" dirty="0">
                <a:latin typeface="Century Gothic" panose="020B0502020202020204" pitchFamily="34" charset="0"/>
                <a:sym typeface="Wingdings"/>
              </a:rPr>
              <a:t>Hypersensibilité au stress</a:t>
            </a:r>
          </a:p>
          <a:p>
            <a:pPr>
              <a:lnSpc>
                <a:spcPct val="120000"/>
              </a:lnSpc>
              <a:spcBef>
                <a:spcPts val="0"/>
              </a:spcBef>
              <a:buSzPct val="100000"/>
              <a:buFont typeface="Arial" panose="020B0604020202020204" pitchFamily="34" charset="0"/>
              <a:buChar char="•"/>
              <a:defRPr/>
            </a:pPr>
            <a:endParaRPr lang="fr-FR" sz="3200" dirty="0">
              <a:solidFill>
                <a:srgbClr val="FFFF00"/>
              </a:solidFill>
              <a:latin typeface="+mj-lt"/>
              <a:sym typeface="Wingdings"/>
            </a:endParaRPr>
          </a:p>
          <a:p>
            <a:pPr marL="39688" indent="0">
              <a:buClr>
                <a:srgbClr val="FFFF00"/>
              </a:buClr>
              <a:buNone/>
            </a:pPr>
            <a:r>
              <a:rPr lang="fr-FR" dirty="0">
                <a:sym typeface="Wingdings"/>
              </a:rPr>
              <a:t>	</a:t>
            </a:r>
            <a:endParaRPr lang="fr-FR" dirty="0">
              <a:solidFill>
                <a:schemeClr val="tx2"/>
              </a:solidFill>
              <a:latin typeface="Comic Sans MS" charset="0"/>
              <a:ea typeface="ＭＳ Ｐゴシック" charset="0"/>
              <a:cs typeface="ＭＳ Ｐゴシック" charset="0"/>
            </a:endParaRPr>
          </a:p>
          <a:p>
            <a:pPr marL="39688" indent="0">
              <a:buClr>
                <a:srgbClr val="FFFF00"/>
              </a:buClr>
              <a:buNone/>
            </a:pPr>
            <a:r>
              <a:rPr lang="fr-FR" dirty="0">
                <a:solidFill>
                  <a:srgbClr val="FF0000"/>
                </a:solidFill>
                <a:sym typeface="Wingdings"/>
              </a:rPr>
              <a:t>	</a:t>
            </a:r>
            <a:endParaRPr lang="fr-FR" dirty="0">
              <a:sym typeface="Wingdings"/>
            </a:endParaRPr>
          </a:p>
          <a:p>
            <a:pPr marL="39688" indent="0">
              <a:buClr>
                <a:srgbClr val="FFFF00"/>
              </a:buClr>
              <a:buNone/>
            </a:pPr>
            <a:r>
              <a:rPr lang="fr-FR" dirty="0">
                <a:sym typeface="Wingdings"/>
              </a:rPr>
              <a:t>		</a:t>
            </a:r>
          </a:p>
          <a:p>
            <a:pPr>
              <a:buClr>
                <a:srgbClr val="FFFF00"/>
              </a:buClr>
              <a:buFont typeface="Wingdings" charset="2"/>
              <a:buChar char="n"/>
            </a:pPr>
            <a:endParaRPr lang="fr-FR" dirty="0">
              <a:sym typeface="Wingdings"/>
            </a:endParaRPr>
          </a:p>
          <a:p>
            <a:pPr>
              <a:buClr>
                <a:srgbClr val="FFFF00"/>
              </a:buClr>
              <a:buFont typeface="Wingdings" charset="2"/>
              <a:buChar char="n"/>
            </a:pPr>
            <a:endParaRPr lang="fr-FR" dirty="0">
              <a:sym typeface="Wingdings"/>
            </a:endParaRPr>
          </a:p>
          <a:p>
            <a:pPr>
              <a:buClr>
                <a:srgbClr val="FFFF00"/>
              </a:buClr>
              <a:buFont typeface="Wingdings" charset="2"/>
              <a:buChar char="n"/>
            </a:pPr>
            <a:endParaRPr lang="fr-FR" dirty="0"/>
          </a:p>
          <a:p>
            <a:pPr marL="39688" indent="0">
              <a:buClr>
                <a:srgbClr val="FFFF00"/>
              </a:buClr>
              <a:buNone/>
            </a:pPr>
            <a:r>
              <a:rPr lang="fr-FR" dirty="0">
                <a:sym typeface="Wingdings"/>
              </a:rPr>
              <a:t>	…</a:t>
            </a:r>
          </a:p>
          <a:p>
            <a:pPr>
              <a:buClr>
                <a:srgbClr val="FFFF00"/>
              </a:buClr>
              <a:buFont typeface="Wingdings" charset="2"/>
              <a:buChar char="u"/>
            </a:pPr>
            <a:endParaRPr lang="fr-FR" dirty="0">
              <a:sym typeface="Wingdings"/>
            </a:endParaRPr>
          </a:p>
          <a:p>
            <a:pPr marL="39688" indent="0">
              <a:buClr>
                <a:srgbClr val="FFFF00"/>
              </a:buClr>
              <a:buNone/>
            </a:pPr>
            <a:endParaRPr lang="fr-FR" dirty="0"/>
          </a:p>
        </p:txBody>
      </p:sp>
      <p:sp>
        <p:nvSpPr>
          <p:cNvPr id="4" name="Espace réservé du pied de page 3">
            <a:extLst>
              <a:ext uri="{FF2B5EF4-FFF2-40B4-BE49-F238E27FC236}">
                <a16:creationId xmlns:a16="http://schemas.microsoft.com/office/drawing/2014/main" id="{0EEE5B8C-D242-924E-B74D-0B373A91F1E3}"/>
              </a:ext>
            </a:extLst>
          </p:cNvPr>
          <p:cNvSpPr>
            <a:spLocks noGrp="1"/>
          </p:cNvSpPr>
          <p:nvPr>
            <p:ph type="ftr" sz="quarter" idx="11"/>
          </p:nvPr>
        </p:nvSpPr>
        <p:spPr/>
        <p:txBody>
          <a:bodyPr/>
          <a:lstStyle/>
          <a:p>
            <a:r>
              <a:rPr lang="fr-FR"/>
              <a:t>PWF_FMOB_Mars_2025</a:t>
            </a:r>
            <a:endParaRPr lang="fr-FR" dirty="0"/>
          </a:p>
        </p:txBody>
      </p:sp>
      <p:pic>
        <p:nvPicPr>
          <p:cNvPr id="5" name="Image 4">
            <a:extLst>
              <a:ext uri="{FF2B5EF4-FFF2-40B4-BE49-F238E27FC236}">
                <a16:creationId xmlns:a16="http://schemas.microsoft.com/office/drawing/2014/main" id="{85F6CC36-E31D-D4E9-41CA-62170FB3E7EC}"/>
              </a:ext>
            </a:extLst>
          </p:cNvPr>
          <p:cNvPicPr>
            <a:picLocks noChangeAspect="1"/>
          </p:cNvPicPr>
          <p:nvPr/>
        </p:nvPicPr>
        <p:blipFill>
          <a:blip r:embed="rId4"/>
          <a:stretch>
            <a:fillRect/>
          </a:stretch>
        </p:blipFill>
        <p:spPr>
          <a:xfrm>
            <a:off x="8610600" y="4918469"/>
            <a:ext cx="2030904" cy="1437880"/>
          </a:xfrm>
          <a:prstGeom prst="rect">
            <a:avLst/>
          </a:prstGeom>
        </p:spPr>
      </p:pic>
      <p:sp>
        <p:nvSpPr>
          <p:cNvPr id="7" name="Espace réservé du numéro de diapositive 6">
            <a:extLst>
              <a:ext uri="{FF2B5EF4-FFF2-40B4-BE49-F238E27FC236}">
                <a16:creationId xmlns:a16="http://schemas.microsoft.com/office/drawing/2014/main" id="{1EF329AE-4CCA-AD9D-079C-F2F368D76A4F}"/>
              </a:ext>
            </a:extLst>
          </p:cNvPr>
          <p:cNvSpPr>
            <a:spLocks noGrp="1"/>
          </p:cNvSpPr>
          <p:nvPr>
            <p:ph type="sldNum" sz="quarter" idx="12"/>
          </p:nvPr>
        </p:nvSpPr>
        <p:spPr/>
        <p:txBody>
          <a:bodyPr/>
          <a:lstStyle/>
          <a:p>
            <a:fld id="{E4D72145-4092-4AE1-9643-D15D8F9894BE}" type="slidenum">
              <a:rPr lang="fr-FR" smtClean="0"/>
              <a:t>31</a:t>
            </a:fld>
            <a:endParaRPr lang="fr-FR"/>
          </a:p>
        </p:txBody>
      </p:sp>
    </p:spTree>
    <p:custDataLst>
      <p:tags r:id="rId1"/>
    </p:custDataLst>
    <p:extLst>
      <p:ext uri="{BB962C8B-B14F-4D97-AF65-F5344CB8AC3E}">
        <p14:creationId xmlns:p14="http://schemas.microsoft.com/office/powerpoint/2010/main" val="1309614150"/>
      </p:ext>
    </p:extLst>
  </p:cSld>
  <p:clrMapOvr>
    <a:masterClrMapping/>
  </p:clrMapOvr>
  <mc:AlternateContent xmlns:mc="http://schemas.openxmlformats.org/markup-compatibility/2006" xmlns:p14="http://schemas.microsoft.com/office/powerpoint/2010/main">
    <mc:Choice Requires="p14">
      <p:transition p14:dur="10" advTm="75531"/>
    </mc:Choice>
    <mc:Fallback xmlns="">
      <p:transition advTm="755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139" objId="7"/>
        <p14:stopEvt time="75441" objId="7"/>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8655" y="332509"/>
            <a:ext cx="11035145" cy="1069229"/>
          </a:xfrm>
        </p:spPr>
        <p:txBody>
          <a:bodyPr>
            <a:noAutofit/>
          </a:bodyPr>
          <a:lstStyle/>
          <a:p>
            <a:r>
              <a:rPr lang="fr-FR" sz="4000" dirty="0">
                <a:solidFill>
                  <a:schemeClr val="tx1"/>
                </a:solidFill>
                <a:latin typeface="Century Gothic" panose="020B0502020202020204" pitchFamily="34" charset="0"/>
                <a:cs typeface="Comic Sans MS"/>
              </a:rPr>
              <a:t>Dans la vie quotidienne … </a:t>
            </a:r>
            <a:br>
              <a:rPr lang="fr-FR" sz="4000" dirty="0">
                <a:solidFill>
                  <a:schemeClr val="tx1"/>
                </a:solidFill>
                <a:latin typeface="Century Gothic" panose="020B0502020202020204" pitchFamily="34" charset="0"/>
                <a:cs typeface="Comic Sans MS"/>
              </a:rPr>
            </a:br>
            <a:r>
              <a:rPr lang="fr-FR" sz="4000" dirty="0">
                <a:solidFill>
                  <a:schemeClr val="tx1"/>
                </a:solidFill>
                <a:latin typeface="Century Gothic" panose="020B0502020202020204" pitchFamily="34" charset="0"/>
                <a:cs typeface="Comic Sans MS"/>
              </a:rPr>
              <a:t>Les dysfonctions exécutives</a:t>
            </a:r>
          </a:p>
        </p:txBody>
      </p:sp>
      <p:sp>
        <p:nvSpPr>
          <p:cNvPr id="3" name="Espace réservé du contenu 2"/>
          <p:cNvSpPr>
            <a:spLocks noGrp="1"/>
          </p:cNvSpPr>
          <p:nvPr>
            <p:ph idx="1"/>
          </p:nvPr>
        </p:nvSpPr>
        <p:spPr>
          <a:xfrm>
            <a:off x="665018" y="1690255"/>
            <a:ext cx="9634015" cy="4490664"/>
          </a:xfrm>
        </p:spPr>
        <p:txBody>
          <a:bodyPr>
            <a:noAutofit/>
          </a:bodyPr>
          <a:lstStyle/>
          <a:p>
            <a:pPr marL="0" indent="0">
              <a:spcBef>
                <a:spcPts val="0"/>
              </a:spcBef>
              <a:buSzPct val="100000"/>
              <a:buNone/>
            </a:pPr>
            <a:r>
              <a:rPr lang="fr-FR" sz="2200" dirty="0">
                <a:latin typeface="Century Gothic" panose="020B0502020202020204" pitchFamily="34" charset="0"/>
                <a:sym typeface="Wingdings"/>
              </a:rPr>
              <a:t>Difficultés à utiliser spontanément ses connaissances ou compétences </a:t>
            </a:r>
            <a:r>
              <a:rPr lang="fr-FR" sz="2200" dirty="0">
                <a:latin typeface="Century Gothic" panose="020B0502020202020204" pitchFamily="34" charset="0"/>
              </a:rPr>
              <a:t>dans des situations nouvelles, donc non routinières</a:t>
            </a:r>
          </a:p>
          <a:p>
            <a:pPr>
              <a:buFont typeface="Arial" panose="020B0604020202020204" pitchFamily="34" charset="0"/>
              <a:buChar char="•"/>
            </a:pPr>
            <a:r>
              <a:rPr lang="fr-FR" sz="2200" dirty="0">
                <a:effectLst/>
                <a:latin typeface="Century Gothic" panose="020B0502020202020204" pitchFamily="34" charset="0"/>
              </a:rPr>
              <a:t>Déficit pour </a:t>
            </a:r>
            <a:r>
              <a:rPr lang="fr-FR" sz="2200" dirty="0">
                <a:effectLst/>
                <a:latin typeface="Century Gothic" panose="020B0502020202020204" pitchFamily="34" charset="0"/>
                <a:sym typeface="Wingdings" pitchFamily="2" charset="2"/>
              </a:rPr>
              <a:t>i</a:t>
            </a:r>
            <a:r>
              <a:rPr lang="fr-FR" sz="2200" dirty="0">
                <a:latin typeface="Century Gothic" panose="020B0502020202020204" pitchFamily="34" charset="0"/>
                <a:sym typeface="Wingdings" pitchFamily="2" charset="2"/>
              </a:rPr>
              <a:t>nitier une action dont ils sont pourtant capables</a:t>
            </a:r>
          </a:p>
          <a:p>
            <a:pPr>
              <a:buFont typeface="Arial" panose="020B0604020202020204" pitchFamily="34" charset="0"/>
              <a:buChar char="•"/>
            </a:pPr>
            <a:r>
              <a:rPr lang="fr-FR" sz="2200" dirty="0">
                <a:latin typeface="Century Gothic" panose="020B0502020202020204" pitchFamily="34" charset="0"/>
                <a:sym typeface="Wingdings" pitchFamily="2" charset="2"/>
              </a:rPr>
              <a:t>Difficultés à saisir dans quel contexte et à quel moment agir</a:t>
            </a:r>
          </a:p>
          <a:p>
            <a:pPr>
              <a:buFont typeface="Arial" panose="020B0604020202020204" pitchFamily="34" charset="0"/>
              <a:buChar char="•"/>
            </a:pPr>
            <a:r>
              <a:rPr lang="fr-FR" sz="2200" dirty="0">
                <a:latin typeface="Century Gothic" panose="020B0502020202020204" pitchFamily="34" charset="0"/>
              </a:rPr>
              <a:t>Limitation du comportement adaptatif</a:t>
            </a:r>
            <a:endParaRPr lang="fr-FR" sz="2200" dirty="0">
              <a:effectLst/>
              <a:latin typeface="Century Gothic" panose="020B0502020202020204" pitchFamily="34" charset="0"/>
            </a:endParaRPr>
          </a:p>
          <a:p>
            <a:pPr>
              <a:buFont typeface="Arial" panose="020B0604020202020204" pitchFamily="34" charset="0"/>
              <a:buChar char="•"/>
            </a:pPr>
            <a:r>
              <a:rPr lang="fr-FR" sz="2200" dirty="0">
                <a:latin typeface="Century Gothic" panose="020B0502020202020204" pitchFamily="34" charset="0"/>
                <a:sym typeface="Wingdings"/>
              </a:rPr>
              <a:t>Difficultés </a:t>
            </a:r>
            <a:r>
              <a:rPr lang="fr-FR" sz="2200" dirty="0">
                <a:latin typeface="Century Gothic" panose="020B0502020202020204" pitchFamily="34" charset="0"/>
              </a:rPr>
              <a:t>en lien avec les fonctions d’attention, de flexibilité, d’inhibition, de planification</a:t>
            </a:r>
          </a:p>
          <a:p>
            <a:pPr marL="0" indent="0" algn="ctr">
              <a:buNone/>
            </a:pPr>
            <a:r>
              <a:rPr lang="fr-FR" sz="2200" b="1" dirty="0">
                <a:latin typeface="Century Gothic" panose="020B0502020202020204" pitchFamily="34" charset="0"/>
              </a:rPr>
              <a:t>Donc comment faire face à l’imprévu, changer de planning ?</a:t>
            </a:r>
            <a:endParaRPr lang="fr-FR" sz="2200" b="1" dirty="0">
              <a:latin typeface="Century Gothic" panose="020B0502020202020204" pitchFamily="34" charset="0"/>
              <a:sym typeface="Wingdings"/>
            </a:endParaRPr>
          </a:p>
          <a:p>
            <a:pPr marL="39688" lvl="1" indent="0" algn="ctr">
              <a:buClr>
                <a:schemeClr val="tx2">
                  <a:lumMod val="75000"/>
                </a:schemeClr>
              </a:buClr>
              <a:buSzPct val="70000"/>
              <a:buNone/>
            </a:pPr>
            <a:r>
              <a:rPr lang="fr-FR" sz="2200" b="1" dirty="0">
                <a:latin typeface="Century Gothic" panose="020B0502020202020204" pitchFamily="34" charset="0"/>
                <a:sym typeface="Wingdings"/>
              </a:rPr>
              <a:t>Pas de plans B !!</a:t>
            </a:r>
          </a:p>
          <a:p>
            <a:pPr marL="39688" lvl="1" indent="0" algn="ctr">
              <a:buClr>
                <a:schemeClr val="tx2">
                  <a:lumMod val="75000"/>
                </a:schemeClr>
              </a:buClr>
              <a:buSzPct val="70000"/>
              <a:buNone/>
            </a:pPr>
            <a:endParaRPr lang="fr-FR" sz="800" dirty="0">
              <a:latin typeface="Century Gothic" panose="020B0502020202020204" pitchFamily="34" charset="0"/>
              <a:sym typeface="Wingdings"/>
            </a:endParaRPr>
          </a:p>
          <a:p>
            <a:pPr marL="39688" lvl="1" indent="0" algn="ctr">
              <a:buClr>
                <a:schemeClr val="tx2">
                  <a:lumMod val="75000"/>
                </a:schemeClr>
              </a:buClr>
              <a:buSzPct val="70000"/>
              <a:buNone/>
            </a:pPr>
            <a:r>
              <a:rPr lang="fr-FR" sz="2200" dirty="0">
                <a:solidFill>
                  <a:srgbClr val="31859C"/>
                </a:solidFill>
                <a:latin typeface="Century Gothic" panose="020B0502020202020204" pitchFamily="34" charset="0"/>
                <a:sym typeface="Wingdings"/>
              </a:rPr>
              <a:t>Et cependant, capables de stratégies inimaginables</a:t>
            </a:r>
          </a:p>
          <a:p>
            <a:pPr marL="39688" lvl="1" indent="0" algn="ctr">
              <a:buClr>
                <a:schemeClr val="tx2">
                  <a:lumMod val="75000"/>
                </a:schemeClr>
              </a:buClr>
              <a:buSzPct val="70000"/>
              <a:buNone/>
            </a:pPr>
            <a:r>
              <a:rPr lang="fr-FR" sz="2200" dirty="0">
                <a:solidFill>
                  <a:srgbClr val="31859C"/>
                </a:solidFill>
                <a:latin typeface="Century Gothic" panose="020B0502020202020204" pitchFamily="34" charset="0"/>
                <a:sym typeface="Wingdings"/>
              </a:rPr>
              <a:t>pour se procurer de la nourriture</a:t>
            </a:r>
            <a:endParaRPr lang="fr-FR" sz="2200" dirty="0">
              <a:latin typeface="Century Gothic" panose="020B0502020202020204" pitchFamily="34" charset="0"/>
            </a:endParaRPr>
          </a:p>
        </p:txBody>
      </p:sp>
      <p:sp>
        <p:nvSpPr>
          <p:cNvPr id="4" name="Espace réservé du pied de page 3">
            <a:extLst>
              <a:ext uri="{FF2B5EF4-FFF2-40B4-BE49-F238E27FC236}">
                <a16:creationId xmlns:a16="http://schemas.microsoft.com/office/drawing/2014/main" id="{A7FB53BB-B8FB-0E42-8990-1B684D949B44}"/>
              </a:ext>
            </a:extLst>
          </p:cNvPr>
          <p:cNvSpPr>
            <a:spLocks noGrp="1"/>
          </p:cNvSpPr>
          <p:nvPr>
            <p:ph type="ftr" sz="quarter" idx="11"/>
          </p:nvPr>
        </p:nvSpPr>
        <p:spPr/>
        <p:txBody>
          <a:bodyPr/>
          <a:lstStyle/>
          <a:p>
            <a:r>
              <a:rPr lang="fr-FR"/>
              <a:t>PWF_FMOB_Mars_2025</a:t>
            </a:r>
            <a:endParaRPr lang="fr-FR" dirty="0"/>
          </a:p>
        </p:txBody>
      </p:sp>
      <p:sp>
        <p:nvSpPr>
          <p:cNvPr id="5" name="Espace réservé du numéro de diapositive 4">
            <a:extLst>
              <a:ext uri="{FF2B5EF4-FFF2-40B4-BE49-F238E27FC236}">
                <a16:creationId xmlns:a16="http://schemas.microsoft.com/office/drawing/2014/main" id="{E776F233-5F76-3845-454A-448C89F6687F}"/>
              </a:ext>
            </a:extLst>
          </p:cNvPr>
          <p:cNvSpPr>
            <a:spLocks noGrp="1"/>
          </p:cNvSpPr>
          <p:nvPr>
            <p:ph type="sldNum" sz="quarter" idx="12"/>
          </p:nvPr>
        </p:nvSpPr>
        <p:spPr/>
        <p:txBody>
          <a:bodyPr/>
          <a:lstStyle/>
          <a:p>
            <a:fld id="{E4D72145-4092-4AE1-9643-D15D8F9894BE}" type="slidenum">
              <a:rPr lang="fr-FR" smtClean="0"/>
              <a:t>32</a:t>
            </a:fld>
            <a:endParaRPr lang="fr-FR"/>
          </a:p>
        </p:txBody>
      </p:sp>
    </p:spTree>
    <p:extLst>
      <p:ext uri="{BB962C8B-B14F-4D97-AF65-F5344CB8AC3E}">
        <p14:creationId xmlns:p14="http://schemas.microsoft.com/office/powerpoint/2010/main" val="257053328"/>
      </p:ext>
    </p:extLst>
  </p:cSld>
  <p:clrMapOvr>
    <a:masterClrMapping/>
  </p:clrMapOvr>
  <mc:AlternateContent xmlns:mc="http://schemas.openxmlformats.org/markup-compatibility/2006" xmlns:p14="http://schemas.microsoft.com/office/powerpoint/2010/main">
    <mc:Choice Requires="p14">
      <p:transition p14:dur="10" advTm="60164"/>
    </mc:Choice>
    <mc:Fallback xmlns="">
      <p:transition advTm="601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7" objId="7"/>
        <p14:stopEvt time="59636" objId="7"/>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rrowheads="1"/>
          </p:cNvSpPr>
          <p:nvPr>
            <p:ph type="title"/>
          </p:nvPr>
        </p:nvSpPr>
        <p:spPr>
          <a:xfrm>
            <a:off x="415634" y="182996"/>
            <a:ext cx="10938164" cy="1036612"/>
          </a:xfrm>
          <a:extLs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Dans la vie quotidienne </a:t>
            </a:r>
            <a:r>
              <a:rPr lang="fr-FR" sz="4000" dirty="0">
                <a:solidFill>
                  <a:schemeClr val="tx1"/>
                </a:solidFill>
                <a:latin typeface="Century Gothic" panose="020B0502020202020204" pitchFamily="34" charset="0"/>
                <a:ea typeface="ＭＳ Ｐゴシック" charset="0"/>
              </a:rPr>
              <a:t>…</a:t>
            </a:r>
            <a:r>
              <a:rPr lang="fr-FR" sz="4000" dirty="0">
                <a:solidFill>
                  <a:schemeClr val="tx1"/>
                </a:solidFill>
                <a:latin typeface="Century Gothic" panose="020B0502020202020204" pitchFamily="34" charset="0"/>
                <a:ea typeface="ＭＳ Ｐゴシック" charset="0"/>
                <a:cs typeface="ＭＳ Ｐゴシック" charset="0"/>
              </a:rPr>
              <a:t> </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I</a:t>
            </a:r>
            <a:r>
              <a:rPr lang="fr-FR" sz="4000" dirty="0">
                <a:solidFill>
                  <a:schemeClr val="tx1"/>
                </a:solidFill>
                <a:latin typeface="Century Gothic" panose="020B0502020202020204" pitchFamily="34" charset="0"/>
                <a:cs typeface="Comic Sans MS"/>
              </a:rPr>
              <a:t>mmaturité émotionnelle</a:t>
            </a:r>
            <a:endParaRPr lang="fr-FR" sz="4000" dirty="0">
              <a:solidFill>
                <a:schemeClr val="tx1"/>
              </a:solidFill>
              <a:latin typeface="Century Gothic" panose="020B0502020202020204" pitchFamily="34" charset="0"/>
              <a:ea typeface="ＭＳ Ｐゴシック" charset="0"/>
              <a:cs typeface="ＭＳ Ｐゴシック" charset="0"/>
            </a:endParaRPr>
          </a:p>
        </p:txBody>
      </p:sp>
      <p:sp>
        <p:nvSpPr>
          <p:cNvPr id="70658" name="Rectangle 3"/>
          <p:cNvSpPr>
            <a:spLocks noGrp="1" noChangeArrowheads="1"/>
          </p:cNvSpPr>
          <p:nvPr>
            <p:ph idx="1"/>
          </p:nvPr>
        </p:nvSpPr>
        <p:spPr>
          <a:xfrm>
            <a:off x="415634" y="1658983"/>
            <a:ext cx="9934924" cy="4839190"/>
          </a:xfrm>
          <a:extLs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a:rPr>
              <a:t>Difficultés pour </a:t>
            </a:r>
            <a:r>
              <a:rPr lang="fr-FR" sz="2400" b="1" dirty="0">
                <a:latin typeface="Century Gothic" panose="020B0502020202020204" pitchFamily="34" charset="0"/>
                <a:sym typeface="Wingdings"/>
              </a:rPr>
              <a:t>reconnaître, identifier, gérer et verbaliser  leurs émotions </a:t>
            </a:r>
            <a:r>
              <a:rPr lang="fr-FR" sz="2400" dirty="0">
                <a:latin typeface="Century Gothic" panose="020B0502020202020204" pitchFamily="34" charset="0"/>
                <a:sym typeface="Wingdings"/>
              </a:rPr>
              <a:t>mais aussi celles des autres</a:t>
            </a:r>
          </a:p>
          <a:p>
            <a:pPr marL="0" indent="0">
              <a:spcBef>
                <a:spcPts val="0"/>
              </a:spcBef>
              <a:buSzPct val="100000"/>
              <a:buNone/>
              <a:defRPr/>
            </a:pPr>
            <a:endParaRPr lang="fr-FR" sz="800" dirty="0">
              <a:latin typeface="Century Gothic" panose="020B0502020202020204" pitchFamily="34" charset="0"/>
              <a:sym typeface="Wingdings"/>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a:rPr>
              <a:t>En apparence, pas ou très peu d’ajustement du comportement à l’état émotionnel de l’autre (joie et colère les mieux reconnues)</a:t>
            </a:r>
          </a:p>
          <a:p>
            <a:pPr marL="0" indent="0">
              <a:spcBef>
                <a:spcPts val="0"/>
              </a:spcBef>
              <a:buSzPct val="100000"/>
              <a:buNone/>
              <a:defRPr/>
            </a:pPr>
            <a:endParaRPr lang="fr-FR" sz="800" dirty="0">
              <a:latin typeface="Century Gothic" panose="020B0502020202020204" pitchFamily="34" charset="0"/>
              <a:sym typeface="Wingdings"/>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a:rPr>
              <a:t>Reconnaissance des visages et des émotions altérée (exploration atypique des yeux et du visage)</a:t>
            </a:r>
          </a:p>
          <a:p>
            <a:pPr marL="0" indent="0">
              <a:spcBef>
                <a:spcPts val="0"/>
              </a:spcBef>
              <a:buSzPct val="100000"/>
              <a:buNone/>
              <a:defRPr/>
            </a:pPr>
            <a:endParaRPr lang="fr-FR" sz="800" dirty="0">
              <a:latin typeface="Century Gothic" panose="020B0502020202020204" pitchFamily="34" charset="0"/>
              <a:sym typeface="Wingdings"/>
            </a:endParaRPr>
          </a:p>
          <a:p>
            <a:pPr>
              <a:spcBef>
                <a:spcPts val="0"/>
              </a:spcBef>
              <a:buSzPct val="100000"/>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Absence de filtre, de modulation </a:t>
            </a:r>
            <a:r>
              <a:rPr lang="fr-FR" sz="2400" dirty="0">
                <a:latin typeface="Century Gothic" panose="020B0502020202020204" pitchFamily="34" charset="0"/>
                <a:ea typeface="ＭＳ Ｐゴシック" charset="0"/>
                <a:cs typeface="ＭＳ Ｐゴシック" charset="0"/>
              </a:rPr>
              <a:t>des émotions et des impulsions</a:t>
            </a:r>
          </a:p>
          <a:p>
            <a:pPr marL="0" indent="0">
              <a:spcBef>
                <a:spcPts val="0"/>
              </a:spcBef>
              <a:buSzPct val="100000"/>
              <a:buNone/>
              <a:defRPr/>
            </a:pPr>
            <a:endParaRPr lang="fr-FR" sz="800" dirty="0">
              <a:latin typeface="Century Gothic" panose="020B0502020202020204" pitchFamily="34" charset="0"/>
              <a:ea typeface="ＭＳ Ｐゴシック" charset="0"/>
              <a:cs typeface="ＭＳ Ｐゴシック" charset="0"/>
            </a:endParaRPr>
          </a:p>
          <a:p>
            <a:pPr>
              <a:spcBef>
                <a:spcPts val="0"/>
              </a:spcBef>
              <a:buSzPct val="100000"/>
              <a:buFont typeface="Arial" panose="020B0604020202020204" pitchFamily="34" charset="0"/>
              <a:buChar char="•"/>
              <a:defRPr/>
            </a:pPr>
            <a:r>
              <a:rPr lang="fr-FR" sz="2400" b="1" dirty="0">
                <a:latin typeface="Century Gothic" panose="020B0502020202020204" pitchFamily="34" charset="0"/>
                <a:sym typeface="Wingdings"/>
              </a:rPr>
              <a:t>D</a:t>
            </a:r>
            <a:r>
              <a:rPr lang="fr-FR" sz="2400" b="1" dirty="0">
                <a:latin typeface="Century Gothic" panose="020B0502020202020204" pitchFamily="34" charset="0"/>
              </a:rPr>
              <a:t>ésinhibition émotionnelle </a:t>
            </a:r>
            <a:r>
              <a:rPr lang="fr-FR" sz="2400" dirty="0">
                <a:latin typeface="Century Gothic" panose="020B0502020202020204" pitchFamily="34" charset="0"/>
              </a:rPr>
              <a:t>- </a:t>
            </a:r>
            <a:r>
              <a:rPr lang="fr-FR" sz="2400" dirty="0">
                <a:latin typeface="Century Gothic" panose="020B0502020202020204" pitchFamily="34" charset="0"/>
                <a:sym typeface="Wingdings" charset="0"/>
              </a:rPr>
              <a:t>Effet « on/off » parfois déconcertant</a:t>
            </a:r>
          </a:p>
          <a:p>
            <a:pPr marL="514350" lvl="1" indent="0" algn="ctr">
              <a:spcBef>
                <a:spcPct val="20000"/>
              </a:spcBef>
              <a:buClr>
                <a:srgbClr val="31859C"/>
              </a:buClr>
              <a:buSzPct val="75000"/>
              <a:buNone/>
              <a:defRPr/>
            </a:pPr>
            <a:endParaRPr lang="fr-FR" sz="800" dirty="0">
              <a:solidFill>
                <a:srgbClr val="31859C"/>
              </a:solidFill>
              <a:latin typeface="Century Gothic" panose="020B0502020202020204" pitchFamily="34" charset="0"/>
              <a:ea typeface="ヒラギノ角ゴ ProN W3" charset="0"/>
              <a:sym typeface="Wingdings" charset="0"/>
            </a:endParaRPr>
          </a:p>
          <a:p>
            <a:pPr marL="514350" lvl="1" indent="0" algn="ctr">
              <a:spcBef>
                <a:spcPct val="20000"/>
              </a:spcBef>
              <a:buClr>
                <a:srgbClr val="31859C"/>
              </a:buClr>
              <a:buSzPct val="75000"/>
              <a:buNone/>
              <a:defRPr/>
            </a:pPr>
            <a:r>
              <a:rPr lang="fr-FR" dirty="0">
                <a:solidFill>
                  <a:srgbClr val="31859C"/>
                </a:solidFill>
                <a:latin typeface="Century Gothic" panose="020B0502020202020204" pitchFamily="34" charset="0"/>
                <a:ea typeface="ヒラギノ角ゴ ProN W3" charset="0"/>
              </a:rPr>
              <a:t>Et pourtant, </a:t>
            </a:r>
            <a:r>
              <a:rPr lang="fr-FR" dirty="0">
                <a:solidFill>
                  <a:srgbClr val="31859C"/>
                </a:solidFill>
                <a:latin typeface="Century Gothic" panose="020B0502020202020204" pitchFamily="34" charset="0"/>
                <a:ea typeface="ＭＳ Ｐゴシック" charset="0"/>
              </a:rPr>
              <a:t>ils entendent  tout, ils voient tout !</a:t>
            </a:r>
          </a:p>
          <a:p>
            <a:pPr marL="514350" lvl="1" indent="0" algn="ctr">
              <a:spcBef>
                <a:spcPct val="20000"/>
              </a:spcBef>
              <a:buClr>
                <a:srgbClr val="31859C"/>
              </a:buClr>
              <a:buSzPct val="75000"/>
              <a:buNone/>
              <a:defRPr/>
            </a:pPr>
            <a:r>
              <a:rPr lang="fr-FR" dirty="0">
                <a:solidFill>
                  <a:srgbClr val="31859C"/>
                </a:solidFill>
                <a:latin typeface="Century Gothic" panose="020B0502020202020204" pitchFamily="34" charset="0"/>
                <a:ea typeface="ヒラギノ角ゴ ProN W3" charset="0"/>
              </a:rPr>
              <a:t>Ils sont très attentifs à leur </a:t>
            </a:r>
            <a:r>
              <a:rPr lang="fr-FR" dirty="0">
                <a:solidFill>
                  <a:srgbClr val="31859C"/>
                </a:solidFill>
                <a:latin typeface="Century Gothic" panose="020B0502020202020204" pitchFamily="34" charset="0"/>
                <a:ea typeface="ＭＳ Ｐゴシック" charset="0"/>
              </a:rPr>
              <a:t>entourage …	</a:t>
            </a:r>
          </a:p>
          <a:p>
            <a:pPr marL="514350" lvl="1" indent="0" algn="ctr">
              <a:spcBef>
                <a:spcPct val="20000"/>
              </a:spcBef>
              <a:buClr>
                <a:srgbClr val="31859C"/>
              </a:buClr>
              <a:buSzPct val="100000"/>
              <a:buNone/>
              <a:defRPr/>
            </a:pPr>
            <a:r>
              <a:rPr lang="fr-FR" dirty="0">
                <a:solidFill>
                  <a:srgbClr val="31859C"/>
                </a:solidFill>
                <a:latin typeface="Century Gothic" panose="020B0502020202020204" pitchFamily="34" charset="0"/>
                <a:ea typeface="ＭＳ Ｐゴシック" charset="0"/>
              </a:rPr>
              <a:t>Ce sont des « éponges émotionnelles »</a:t>
            </a:r>
          </a:p>
          <a:p>
            <a:pPr>
              <a:spcBef>
                <a:spcPts val="0"/>
              </a:spcBef>
              <a:buSzPct val="100000"/>
              <a:buFont typeface="Arial" panose="020B0604020202020204" pitchFamily="34" charset="0"/>
              <a:buChar char="•"/>
              <a:defRPr/>
            </a:pPr>
            <a:endParaRPr lang="fr-FR" sz="2400" dirty="0">
              <a:latin typeface="Century Gothic" panose="020B0502020202020204" pitchFamily="34" charset="0"/>
              <a:sym typeface="Wingdings" charset="0"/>
            </a:endParaRPr>
          </a:p>
        </p:txBody>
      </p:sp>
      <p:sp>
        <p:nvSpPr>
          <p:cNvPr id="4" name="Espace réservé du pied de page 3">
            <a:extLst>
              <a:ext uri="{FF2B5EF4-FFF2-40B4-BE49-F238E27FC236}">
                <a16:creationId xmlns:a16="http://schemas.microsoft.com/office/drawing/2014/main" id="{92E71240-470C-4F43-B32F-F212D31160CB}"/>
              </a:ext>
            </a:extLst>
          </p:cNvPr>
          <p:cNvSpPr>
            <a:spLocks noGrp="1"/>
          </p:cNvSpPr>
          <p:nvPr>
            <p:ph type="ftr" sz="quarter" idx="11"/>
          </p:nvPr>
        </p:nvSpPr>
        <p:spPr/>
        <p:txBody>
          <a:bodyPr/>
          <a:lstStyle/>
          <a:p>
            <a:r>
              <a:rPr lang="fr-FR"/>
              <a:t>PWF_FMOB_Mars_2025</a:t>
            </a:r>
          </a:p>
        </p:txBody>
      </p:sp>
      <p:pic>
        <p:nvPicPr>
          <p:cNvPr id="5" name="Image 4">
            <a:extLst>
              <a:ext uri="{FF2B5EF4-FFF2-40B4-BE49-F238E27FC236}">
                <a16:creationId xmlns:a16="http://schemas.microsoft.com/office/drawing/2014/main" id="{45955FAD-9E45-0643-BCA2-BEC47C168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7147" y="1891114"/>
            <a:ext cx="1035835" cy="713859"/>
          </a:xfrm>
          <a:prstGeom prst="rect">
            <a:avLst/>
          </a:prstGeom>
        </p:spPr>
      </p:pic>
      <p:pic>
        <p:nvPicPr>
          <p:cNvPr id="7" name="Image 6">
            <a:extLst>
              <a:ext uri="{FF2B5EF4-FFF2-40B4-BE49-F238E27FC236}">
                <a16:creationId xmlns:a16="http://schemas.microsoft.com/office/drawing/2014/main" id="{817571AF-8638-D64E-B66D-4E787BFEB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1778" y="2679161"/>
            <a:ext cx="882169" cy="713860"/>
          </a:xfrm>
          <a:prstGeom prst="rect">
            <a:avLst/>
          </a:prstGeom>
        </p:spPr>
      </p:pic>
      <p:pic>
        <p:nvPicPr>
          <p:cNvPr id="9" name="Image 8">
            <a:extLst>
              <a:ext uri="{FF2B5EF4-FFF2-40B4-BE49-F238E27FC236}">
                <a16:creationId xmlns:a16="http://schemas.microsoft.com/office/drawing/2014/main" id="{33D1BB4A-B718-FF4A-A64E-FB08F51CB7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393" y="3289228"/>
            <a:ext cx="793177" cy="713859"/>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D38121D3-D607-EAE1-DEAC-6389362285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8837">
            <a:off x="10230699" y="4303671"/>
            <a:ext cx="1637941" cy="2073768"/>
          </a:xfrm>
          <a:prstGeom prst="rect">
            <a:avLst/>
          </a:prstGeom>
        </p:spPr>
      </p:pic>
      <p:sp>
        <p:nvSpPr>
          <p:cNvPr id="6" name="Espace réservé du numéro de diapositive 5">
            <a:extLst>
              <a:ext uri="{FF2B5EF4-FFF2-40B4-BE49-F238E27FC236}">
                <a16:creationId xmlns:a16="http://schemas.microsoft.com/office/drawing/2014/main" id="{2D8E6825-262B-6C47-EA4F-7720817EAC65}"/>
              </a:ext>
            </a:extLst>
          </p:cNvPr>
          <p:cNvSpPr>
            <a:spLocks noGrp="1"/>
          </p:cNvSpPr>
          <p:nvPr>
            <p:ph type="sldNum" sz="quarter" idx="12"/>
          </p:nvPr>
        </p:nvSpPr>
        <p:spPr/>
        <p:txBody>
          <a:bodyPr/>
          <a:lstStyle/>
          <a:p>
            <a:fld id="{E4D72145-4092-4AE1-9643-D15D8F9894BE}" type="slidenum">
              <a:rPr lang="fr-FR" smtClean="0"/>
              <a:t>33</a:t>
            </a:fld>
            <a:endParaRPr lang="fr-FR"/>
          </a:p>
        </p:txBody>
      </p:sp>
    </p:spTree>
    <p:custDataLst>
      <p:tags r:id="rId1"/>
    </p:custDataLst>
    <p:extLst>
      <p:ext uri="{BB962C8B-B14F-4D97-AF65-F5344CB8AC3E}">
        <p14:creationId xmlns:p14="http://schemas.microsoft.com/office/powerpoint/2010/main" val="1264165337"/>
      </p:ext>
    </p:extLst>
  </p:cSld>
  <p:clrMapOvr>
    <a:masterClrMapping/>
  </p:clrMapOvr>
  <mc:AlternateContent xmlns:mc="http://schemas.openxmlformats.org/markup-compatibility/2006" xmlns:p14="http://schemas.microsoft.com/office/powerpoint/2010/main">
    <mc:Choice Requires="p14">
      <p:transition p14:dur="10" advTm="121290"/>
    </mc:Choice>
    <mc:Fallback xmlns="">
      <p:transition advTm="121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658">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658">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65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65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463" objId="3"/>
        <p14:stopEvt time="120277"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rrowheads="1"/>
          </p:cNvSpPr>
          <p:nvPr>
            <p:ph type="title"/>
          </p:nvPr>
        </p:nvSpPr>
        <p:spPr>
          <a:xfrm>
            <a:off x="509666" y="333244"/>
            <a:ext cx="10844134" cy="1068494"/>
          </a:xfrm>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Dans la vie quotidienne …</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cs typeface="Comic Sans MS"/>
              </a:rPr>
              <a:t>Difficultés de la vie sexuelle</a:t>
            </a:r>
            <a:endParaRPr lang="fr-FR" sz="4000" dirty="0">
              <a:solidFill>
                <a:schemeClr val="tx1"/>
              </a:solidFill>
              <a:latin typeface="Century Gothic" panose="020B0502020202020204" pitchFamily="34" charset="0"/>
              <a:ea typeface="ＭＳ Ｐゴシック" charset="0"/>
              <a:cs typeface="ＭＳ Ｐゴシック" charset="0"/>
            </a:endParaRPr>
          </a:p>
        </p:txBody>
      </p:sp>
      <p:sp>
        <p:nvSpPr>
          <p:cNvPr id="70658" name="Rectangle 3"/>
          <p:cNvSpPr>
            <a:spLocks noGrp="1" noChangeArrowheads="1"/>
          </p:cNvSpPr>
          <p:nvPr>
            <p:ph idx="1"/>
          </p:nvPr>
        </p:nvSpPr>
        <p:spPr>
          <a:xfrm>
            <a:off x="509666" y="1588957"/>
            <a:ext cx="9858701" cy="4767393"/>
          </a:xfrm>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buSzPct val="100000"/>
              <a:buFont typeface="Arial" panose="020B0604020202020204" pitchFamily="34" charset="0"/>
              <a:buChar char="•"/>
              <a:defRPr/>
            </a:pPr>
            <a:r>
              <a:rPr lang="fr-FR" sz="2400" dirty="0">
                <a:latin typeface="Century Gothic" panose="020B0502020202020204" pitchFamily="34" charset="0"/>
              </a:rPr>
              <a:t>Difficultés pour exprimer ses pulsions sexuelles, selon la « norme »</a:t>
            </a:r>
          </a:p>
          <a:p>
            <a:pPr marL="0" indent="0">
              <a:spcBef>
                <a:spcPts val="0"/>
              </a:spcBef>
              <a:buSzPct val="100000"/>
              <a:buNone/>
              <a:defRPr/>
            </a:pPr>
            <a:endParaRPr lang="fr-FR"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pitchFamily="2" charset="2"/>
              </a:rPr>
              <a:t>Quelle</a:t>
            </a:r>
            <a:r>
              <a:rPr lang="fr-FR" sz="2400" dirty="0">
                <a:latin typeface="Century Gothic" panose="020B0502020202020204" pitchFamily="34" charset="0"/>
              </a:rPr>
              <a:t> sexualité </a:t>
            </a:r>
          </a:p>
          <a:p>
            <a:pPr marL="0" indent="0">
              <a:spcBef>
                <a:spcPts val="0"/>
              </a:spcBef>
              <a:buSzPct val="100000"/>
              <a:buNone/>
              <a:defRPr/>
            </a:pPr>
            <a:r>
              <a:rPr lang="fr-FR" sz="2400" dirty="0">
                <a:latin typeface="Century Gothic" panose="020B0502020202020204" pitchFamily="34" charset="0"/>
              </a:rPr>
              <a:t>	→ difficultés  à vivre une sexualité comme les autres </a:t>
            </a:r>
          </a:p>
          <a:p>
            <a:pPr marL="0" indent="0">
              <a:spcBef>
                <a:spcPts val="0"/>
              </a:spcBef>
              <a:buSzPct val="100000"/>
              <a:buNone/>
              <a:defRPr/>
            </a:pPr>
            <a:r>
              <a:rPr lang="fr-FR" sz="2400" dirty="0">
                <a:latin typeface="Century Gothic" panose="020B0502020202020204" pitchFamily="34" charset="0"/>
              </a:rPr>
              <a:t>	→ pas de confiance en soi, désirable ? capable ?</a:t>
            </a:r>
          </a:p>
          <a:p>
            <a:pPr>
              <a:spcBef>
                <a:spcPts val="0"/>
              </a:spcBef>
              <a:buSzPct val="100000"/>
              <a:buFont typeface="Arial" panose="020B0604020202020204" pitchFamily="34" charset="0"/>
              <a:buChar char="•"/>
              <a:defRPr/>
            </a:pPr>
            <a:endParaRPr lang="fr-FR" sz="800" dirty="0">
              <a:latin typeface="Century Gothic" panose="020B0502020202020204" pitchFamily="34" charset="0"/>
            </a:endParaRPr>
          </a:p>
          <a:p>
            <a:pPr eaLnBrk="0" fontAlgn="base" hangingPunct="0">
              <a:lnSpc>
                <a:spcPct val="100000"/>
              </a:lnSpc>
              <a:spcBef>
                <a:spcPct val="0"/>
              </a:spcBef>
              <a:spcAft>
                <a:spcPct val="0"/>
              </a:spcAft>
              <a:buFont typeface="Arial" panose="020B0604020202020204" pitchFamily="34" charset="0"/>
              <a:buChar char="•"/>
            </a:pPr>
            <a:r>
              <a:rPr lang="fr-FR" altLang="fr-FR" sz="2400" dirty="0">
                <a:latin typeface="Century Gothic" panose="020B0502020202020204" pitchFamily="34" charset="0"/>
              </a:rPr>
              <a:t>Relations sexuelles « pour faire plaisir », en échange de nourriture </a:t>
            </a:r>
            <a:r>
              <a:rPr lang="fr-FR" sz="2400" dirty="0">
                <a:latin typeface="Century Gothic" panose="020B0502020202020204" pitchFamily="34" charset="0"/>
              </a:rPr>
              <a:t>→ </a:t>
            </a:r>
            <a:r>
              <a:rPr lang="fr-FR" altLang="fr-FR" sz="2400" dirty="0">
                <a:latin typeface="Century Gothic" panose="020B0502020202020204" pitchFamily="34" charset="0"/>
              </a:rPr>
              <a:t>redire la notion de consentement</a:t>
            </a:r>
          </a:p>
          <a:p>
            <a:pPr marL="0" indent="0" eaLnBrk="0" fontAlgn="base" hangingPunct="0">
              <a:lnSpc>
                <a:spcPct val="100000"/>
              </a:lnSpc>
              <a:spcBef>
                <a:spcPct val="0"/>
              </a:spcBef>
              <a:spcAft>
                <a:spcPct val="0"/>
              </a:spcAft>
              <a:buNone/>
            </a:pPr>
            <a:endParaRPr lang="fr-FR" altLang="fr-FR" sz="800" dirty="0">
              <a:latin typeface="Century Gothic" panose="020B0502020202020204" pitchFamily="34" charset="0"/>
            </a:endParaRPr>
          </a:p>
          <a:p>
            <a:pPr>
              <a:spcBef>
                <a:spcPts val="0"/>
              </a:spcBef>
              <a:buSzPct val="100000"/>
              <a:buFont typeface="Arial" panose="020B0604020202020204" pitchFamily="34" charset="0"/>
              <a:buChar char="•"/>
              <a:defRPr/>
            </a:pPr>
            <a:r>
              <a:rPr lang="fr-FR" sz="2400" dirty="0">
                <a:latin typeface="Century Gothic" panose="020B0502020202020204" pitchFamily="34" charset="0"/>
                <a:sym typeface="Wingdings" charset="0"/>
              </a:rPr>
              <a:t>Désinhibition sexuelle, absence de pudeur (codes sociaux à rappeler)</a:t>
            </a:r>
          </a:p>
          <a:p>
            <a:pPr marL="0" indent="0">
              <a:spcBef>
                <a:spcPts val="0"/>
              </a:spcBef>
              <a:buSzPct val="100000"/>
              <a:buNone/>
              <a:defRPr/>
            </a:pPr>
            <a:endParaRPr lang="fr-FR" sz="800" dirty="0">
              <a:latin typeface="Century Gothic" panose="020B0502020202020204" pitchFamily="34" charset="0"/>
              <a:sym typeface="Wingdings" charset="0"/>
            </a:endParaRPr>
          </a:p>
          <a:p>
            <a:pPr>
              <a:spcBef>
                <a:spcPts val="0"/>
              </a:spcBef>
              <a:buSzPct val="100000"/>
              <a:buFont typeface="Arial" panose="020B0604020202020204" pitchFamily="34" charset="0"/>
              <a:buChar char="•"/>
              <a:defRPr/>
            </a:pPr>
            <a:r>
              <a:rPr lang="fr-FR" altLang="ja-JP" sz="2400" dirty="0">
                <a:latin typeface="Century Gothic" panose="020B0502020202020204" pitchFamily="34" charset="0"/>
              </a:rPr>
              <a:t>Grande vulnérabilité sur </a:t>
            </a:r>
            <a:r>
              <a:rPr lang="fr-FR" sz="2400" dirty="0">
                <a:latin typeface="Century Gothic" panose="020B0502020202020204" pitchFamily="34" charset="0"/>
              </a:rPr>
              <a:t>les </a:t>
            </a:r>
            <a:r>
              <a:rPr lang="fr-FR" sz="2400" dirty="0">
                <a:latin typeface="Century Gothic" panose="020B0502020202020204" pitchFamily="34" charset="0"/>
                <a:ea typeface="ＭＳ Ｐゴシック" charset="0"/>
                <a:cs typeface="ＭＳ Ｐゴシック" charset="0"/>
              </a:rPr>
              <a:t>réseaux sociaux, </a:t>
            </a:r>
            <a:r>
              <a:rPr lang="fr-FR" altLang="ja-JP" sz="2400" dirty="0">
                <a:latin typeface="Century Gothic" panose="020B0502020202020204" pitchFamily="34" charset="0"/>
              </a:rPr>
              <a:t>les </a:t>
            </a:r>
            <a:r>
              <a:rPr lang="fr-FR" sz="2400" dirty="0">
                <a:latin typeface="Century Gothic" panose="020B0502020202020204" pitchFamily="34" charset="0"/>
              </a:rPr>
              <a:t>sites de rencontres (substitution à de vraies rencontres)</a:t>
            </a:r>
          </a:p>
          <a:p>
            <a:pPr marL="0" indent="0">
              <a:spcBef>
                <a:spcPts val="0"/>
              </a:spcBef>
              <a:buSzPct val="100000"/>
              <a:buNone/>
              <a:defRPr/>
            </a:pPr>
            <a:endParaRPr lang="fr-FR" sz="800" dirty="0">
              <a:latin typeface="Century Gothic" panose="020B0502020202020204" pitchFamily="34" charset="0"/>
            </a:endParaRPr>
          </a:p>
          <a:p>
            <a:pPr marL="0" indent="0" algn="ctr">
              <a:spcBef>
                <a:spcPts val="0"/>
              </a:spcBef>
              <a:buSzPct val="75000"/>
              <a:buNone/>
              <a:defRPr/>
            </a:pPr>
            <a:r>
              <a:rPr lang="fr-FR" sz="2400" b="1" dirty="0">
                <a:latin typeface="Century Gothic" panose="020B0502020202020204" pitchFamily="34" charset="0"/>
              </a:rPr>
              <a:t>Accompagnement indispensable </a:t>
            </a:r>
          </a:p>
          <a:p>
            <a:pPr marL="0" indent="0" algn="ctr">
              <a:spcBef>
                <a:spcPts val="0"/>
              </a:spcBef>
              <a:buSzPct val="75000"/>
              <a:buNone/>
              <a:defRPr/>
            </a:pPr>
            <a:r>
              <a:rPr lang="fr-FR" sz="2400" b="1" dirty="0">
                <a:latin typeface="Century Gothic" panose="020B0502020202020204" pitchFamily="34" charset="0"/>
              </a:rPr>
              <a:t>Information et formation à la vie affective et sexuelle</a:t>
            </a:r>
          </a:p>
          <a:p>
            <a:pPr eaLnBrk="0" fontAlgn="base" hangingPunct="0">
              <a:lnSpc>
                <a:spcPct val="100000"/>
              </a:lnSpc>
              <a:spcBef>
                <a:spcPct val="0"/>
              </a:spcBef>
              <a:spcAft>
                <a:spcPct val="0"/>
              </a:spcAft>
              <a:buFont typeface="Arial" panose="020B0604020202020204" pitchFamily="34" charset="0"/>
              <a:buChar char="•"/>
            </a:pPr>
            <a:endParaRPr lang="fr-FR" altLang="fr-FR" sz="800" dirty="0">
              <a:latin typeface="+mj-lt"/>
            </a:endParaRPr>
          </a:p>
        </p:txBody>
      </p:sp>
      <p:sp>
        <p:nvSpPr>
          <p:cNvPr id="4" name="Espace réservé du pied de page 3">
            <a:extLst>
              <a:ext uri="{FF2B5EF4-FFF2-40B4-BE49-F238E27FC236}">
                <a16:creationId xmlns:a16="http://schemas.microsoft.com/office/drawing/2014/main" id="{1F69945B-0E7E-9E4D-BD05-F77FFD0CBF82}"/>
              </a:ext>
            </a:extLst>
          </p:cNvPr>
          <p:cNvSpPr>
            <a:spLocks noGrp="1"/>
          </p:cNvSpPr>
          <p:nvPr>
            <p:ph type="ftr" sz="quarter" idx="11"/>
          </p:nvPr>
        </p:nvSpPr>
        <p:spPr/>
        <p:txBody>
          <a:bodyPr/>
          <a:lstStyle/>
          <a:p>
            <a:r>
              <a:rPr lang="fr-FR"/>
              <a:t>PWF_FMOB_Mars_2025</a:t>
            </a:r>
          </a:p>
        </p:txBody>
      </p:sp>
      <p:pic>
        <p:nvPicPr>
          <p:cNvPr id="6" name="Image 5" descr="Une image contenant texte, Dessin animé, clipart, affiche&#10;&#10;Description générée automatiquement">
            <a:extLst>
              <a:ext uri="{FF2B5EF4-FFF2-40B4-BE49-F238E27FC236}">
                <a16:creationId xmlns:a16="http://schemas.microsoft.com/office/drawing/2014/main" id="{DCCDA9BA-FBE3-9756-1E93-3CBB40595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8788">
            <a:off x="10038596" y="2604565"/>
            <a:ext cx="1628501" cy="2548958"/>
          </a:xfrm>
          <a:prstGeom prst="rect">
            <a:avLst/>
          </a:prstGeom>
        </p:spPr>
      </p:pic>
      <p:sp>
        <p:nvSpPr>
          <p:cNvPr id="3" name="Espace réservé du numéro de diapositive 2">
            <a:extLst>
              <a:ext uri="{FF2B5EF4-FFF2-40B4-BE49-F238E27FC236}">
                <a16:creationId xmlns:a16="http://schemas.microsoft.com/office/drawing/2014/main" id="{BBF19B4D-073B-DD25-F1A6-ADB62D68A8D6}"/>
              </a:ext>
            </a:extLst>
          </p:cNvPr>
          <p:cNvSpPr>
            <a:spLocks noGrp="1"/>
          </p:cNvSpPr>
          <p:nvPr>
            <p:ph type="sldNum" sz="quarter" idx="12"/>
          </p:nvPr>
        </p:nvSpPr>
        <p:spPr/>
        <p:txBody>
          <a:bodyPr/>
          <a:lstStyle/>
          <a:p>
            <a:fld id="{E4D72145-4092-4AE1-9643-D15D8F9894BE}" type="slidenum">
              <a:rPr lang="fr-FR" smtClean="0"/>
              <a:t>34</a:t>
            </a:fld>
            <a:endParaRPr lang="fr-FR"/>
          </a:p>
        </p:txBody>
      </p:sp>
    </p:spTree>
    <p:custDataLst>
      <p:tags r:id="rId1"/>
    </p:custDataLst>
    <p:extLst>
      <p:ext uri="{BB962C8B-B14F-4D97-AF65-F5344CB8AC3E}">
        <p14:creationId xmlns:p14="http://schemas.microsoft.com/office/powerpoint/2010/main" val="1665755279"/>
      </p:ext>
    </p:extLst>
  </p:cSld>
  <p:clrMapOvr>
    <a:masterClrMapping/>
  </p:clrMapOvr>
  <mc:AlternateContent xmlns:mc="http://schemas.openxmlformats.org/markup-compatibility/2006" xmlns:p14="http://schemas.microsoft.com/office/powerpoint/2010/main">
    <mc:Choice Requires="p14">
      <p:transition p14:dur="10" advTm="67554"/>
    </mc:Choice>
    <mc:Fallback xmlns="">
      <p:transition advTm="675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5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5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65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658">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65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39" objId="4"/>
        <p14:stopEvt time="66732"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a:xfrm>
            <a:off x="692727" y="136525"/>
            <a:ext cx="10661073" cy="1265213"/>
          </a:xfrm>
        </p:spPr>
        <p:txBody>
          <a:bodyPr>
            <a:normAutofit/>
          </a:bodyPr>
          <a:lstStyle/>
          <a:p>
            <a:pPr>
              <a:buClr>
                <a:schemeClr val="tx2">
                  <a:lumMod val="75000"/>
                </a:schemeClr>
              </a:buClr>
              <a:buSzPct val="70000"/>
            </a:pPr>
            <a:r>
              <a:rPr lang="fr-FR" sz="4000" dirty="0">
                <a:solidFill>
                  <a:schemeClr val="tx1"/>
                </a:solidFill>
                <a:latin typeface="Century Gothic" panose="020B0502020202020204" pitchFamily="34" charset="0"/>
                <a:ea typeface="ＭＳ Ｐゴシック" charset="0"/>
                <a:cs typeface="ＭＳ Ｐゴシック" charset="0"/>
              </a:rPr>
              <a:t>Module 4 - Les situations problèmes</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Les situations défis</a:t>
            </a:r>
          </a:p>
        </p:txBody>
      </p:sp>
      <p:sp>
        <p:nvSpPr>
          <p:cNvPr id="32770" name="Rectangle 3"/>
          <p:cNvSpPr>
            <a:spLocks noGrp="1" noChangeArrowheads="1"/>
          </p:cNvSpPr>
          <p:nvPr>
            <p:ph idx="1"/>
          </p:nvPr>
        </p:nvSpPr>
        <p:spPr/>
        <p:txBody>
          <a:bodyPr anchor="t">
            <a:normAutofit/>
          </a:bodyPr>
          <a:lstStyle/>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cs typeface="ＭＳ Ｐゴシック" charset="0"/>
              </a:rPr>
              <a:t>Les colères, les « crises »</a:t>
            </a:r>
          </a:p>
          <a:p>
            <a:pPr marL="457200" lvl="1" indent="0">
              <a:buClr>
                <a:schemeClr val="tx2">
                  <a:lumMod val="75000"/>
                </a:schemeClr>
              </a:buClr>
              <a:buSzPct val="70000"/>
              <a:buNone/>
            </a:pPr>
            <a:endParaRPr lang="fr-FR" sz="2800" dirty="0">
              <a:latin typeface="Century Gothic" panose="020B0502020202020204" pitchFamily="34" charset="0"/>
              <a:ea typeface="ＭＳ Ｐゴシック" charset="0"/>
              <a:cs typeface="ＭＳ Ｐゴシック" charset="0"/>
            </a:endParaRPr>
          </a:p>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cs typeface="ＭＳ Ｐゴシック" charset="0"/>
              </a:rPr>
              <a:t>Avant, pendant et après …</a:t>
            </a:r>
          </a:p>
          <a:p>
            <a:pPr marL="496888" lvl="1" indent="0">
              <a:buClr>
                <a:schemeClr val="tx2">
                  <a:lumMod val="75000"/>
                </a:schemeClr>
              </a:buClr>
              <a:buSzPct val="70000"/>
              <a:buNone/>
            </a:pPr>
            <a:endParaRPr lang="fr-FR" sz="2800" dirty="0">
              <a:latin typeface="Century Gothic" panose="020B0502020202020204" pitchFamily="34" charset="0"/>
              <a:ea typeface="ＭＳ Ｐゴシック" charset="0"/>
              <a:cs typeface="ＭＳ Ｐゴシック" charset="0"/>
            </a:endParaRPr>
          </a:p>
          <a:p>
            <a:pPr marL="457200" lvl="1" indent="0">
              <a:buClr>
                <a:schemeClr val="tx2">
                  <a:lumMod val="75000"/>
                </a:schemeClr>
              </a:buClr>
              <a:buSzPct val="70000"/>
              <a:buNone/>
            </a:pPr>
            <a:r>
              <a:rPr lang="fr-FR" sz="2800" dirty="0">
                <a:latin typeface="Century Gothic" panose="020B0502020202020204" pitchFamily="34" charset="0"/>
                <a:ea typeface="ＭＳ Ｐゴシック" charset="0"/>
                <a:cs typeface="ＭＳ Ｐゴシック" charset="0"/>
              </a:rPr>
              <a:t>Les troubles psychiques, les « crises » aiguës</a:t>
            </a:r>
          </a:p>
          <a:p>
            <a:pPr marL="39688" indent="0">
              <a:buClr>
                <a:srgbClr val="FFFF00"/>
              </a:buClr>
              <a:buNone/>
            </a:pPr>
            <a:endParaRPr lang="fr-FR" sz="2400" dirty="0">
              <a:latin typeface="Comic Sans MS"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A35C3414-1B72-DE42-94C7-2167367B2512}"/>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A0B09B4B-C746-0A07-CD41-07C76B9F07CA}"/>
              </a:ext>
            </a:extLst>
          </p:cNvPr>
          <p:cNvSpPr>
            <a:spLocks noGrp="1"/>
          </p:cNvSpPr>
          <p:nvPr>
            <p:ph type="sldNum" sz="quarter" idx="12"/>
          </p:nvPr>
        </p:nvSpPr>
        <p:spPr/>
        <p:txBody>
          <a:bodyPr/>
          <a:lstStyle/>
          <a:p>
            <a:fld id="{E4D72145-4092-4AE1-9643-D15D8F9894BE}" type="slidenum">
              <a:rPr lang="fr-FR" smtClean="0"/>
              <a:t>35</a:t>
            </a:fld>
            <a:endParaRPr lang="fr-FR"/>
          </a:p>
        </p:txBody>
      </p:sp>
    </p:spTree>
    <p:extLst>
      <p:ext uri="{BB962C8B-B14F-4D97-AF65-F5344CB8AC3E}">
        <p14:creationId xmlns:p14="http://schemas.microsoft.com/office/powerpoint/2010/main" val="3572783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98306" name="Espace réservé du pied de page 5"/>
          <p:cNvSpPr txBox="1">
            <a:spLocks noGrp="1"/>
          </p:cNvSpPr>
          <p:nvPr/>
        </p:nvSpPr>
        <p:spPr bwMode="auto">
          <a:xfrm>
            <a:off x="4151313" y="6237288"/>
            <a:ext cx="3960812"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98307" name="Rectangle 2"/>
          <p:cNvSpPr>
            <a:spLocks noGrp="1" noRot="1" noChangeArrowheads="1"/>
          </p:cNvSpPr>
          <p:nvPr>
            <p:ph type="title"/>
          </p:nvPr>
        </p:nvSpPr>
        <p:spPr>
          <a:xfrm>
            <a:off x="294467" y="144462"/>
            <a:ext cx="11059333" cy="1257276"/>
          </a:xfrm>
        </p:spPr>
        <p:txBody>
          <a:bodyPr>
            <a:no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Les colères, les crises</a:t>
            </a:r>
          </a:p>
        </p:txBody>
      </p:sp>
      <p:sp>
        <p:nvSpPr>
          <p:cNvPr id="61443" name="Rectangle 3"/>
          <p:cNvSpPr>
            <a:spLocks noGrp="1" noChangeArrowheads="1"/>
          </p:cNvSpPr>
          <p:nvPr>
            <p:ph idx="4294967295"/>
          </p:nvPr>
        </p:nvSpPr>
        <p:spPr>
          <a:xfrm>
            <a:off x="294467" y="1673818"/>
            <a:ext cx="9934949" cy="4555534"/>
          </a:xfrm>
        </p:spPr>
        <p:txBody>
          <a:bodyPr>
            <a:noAutofit/>
          </a:bodyPr>
          <a:lstStyle/>
          <a:p>
            <a:pPr eaLnBrk="1" hangingPunct="1">
              <a:lnSpc>
                <a:spcPct val="80000"/>
              </a:lnSpc>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Passages à l’</a:t>
            </a:r>
            <a:r>
              <a:rPr lang="fr-FR" altLang="ja-JP" sz="2400" dirty="0">
                <a:latin typeface="Century Gothic" panose="020B0502020202020204" pitchFamily="34" charset="0"/>
                <a:ea typeface="ＭＳ Ｐゴシック" charset="0"/>
                <a:cs typeface="ＭＳ Ｐゴシック" charset="0"/>
              </a:rPr>
              <a:t>acte réactionnels, en lien avec le contexte, </a:t>
            </a:r>
            <a:r>
              <a:rPr lang="fr-FR" sz="2400" dirty="0">
                <a:latin typeface="Century Gothic" panose="020B0502020202020204" pitchFamily="34" charset="0"/>
                <a:ea typeface="ＭＳ Ｐゴシック" charset="0"/>
                <a:cs typeface="ＭＳ Ｐゴシック" charset="0"/>
              </a:rPr>
              <a:t>ciblés</a:t>
            </a:r>
            <a:endParaRPr lang="fr-FR" sz="2400" dirty="0">
              <a:latin typeface="Century Gothic" panose="020B0502020202020204" pitchFamily="34" charset="0"/>
              <a:ea typeface="ＭＳ Ｐゴシック" charset="0"/>
              <a:cs typeface="ＭＳ Ｐゴシック" charset="0"/>
              <a:sym typeface="Wingdings" charset="0"/>
            </a:endParaRPr>
          </a:p>
          <a:p>
            <a:pPr eaLnBrk="1" hangingPunct="1">
              <a:lnSpc>
                <a:spcPct val="80000"/>
              </a:lnSpc>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Actes de violence, a priori non ciblés (message +++ à l’entourage)</a:t>
            </a:r>
          </a:p>
          <a:p>
            <a:pPr lvl="1">
              <a:lnSpc>
                <a:spcPct val="80000"/>
              </a:lnSpc>
              <a:buClr>
                <a:srgbClr val="31859C"/>
              </a:buClr>
              <a:buSzPct val="100000"/>
              <a:defRPr/>
            </a:pPr>
            <a:r>
              <a:rPr lang="fr-FR" dirty="0">
                <a:latin typeface="Century Gothic" panose="020B0502020202020204" pitchFamily="34" charset="0"/>
                <a:ea typeface="ＭＳ Ｐゴシック" charset="0"/>
                <a:cs typeface="ＭＳ Ｐゴシック" charset="0"/>
              </a:rPr>
              <a:t>hétéro-agressivité physique, verbale se manifestant contre l’</a:t>
            </a:r>
            <a:r>
              <a:rPr lang="fr-FR" altLang="ja-JP" dirty="0">
                <a:latin typeface="Century Gothic" panose="020B0502020202020204" pitchFamily="34" charset="0"/>
                <a:ea typeface="ＭＳ Ｐゴシック" charset="0"/>
                <a:cs typeface="ＭＳ Ｐゴシック" charset="0"/>
              </a:rPr>
              <a:t>entourage</a:t>
            </a:r>
          </a:p>
          <a:p>
            <a:pPr lvl="1">
              <a:lnSpc>
                <a:spcPct val="80000"/>
              </a:lnSpc>
              <a:buClr>
                <a:srgbClr val="31859C"/>
              </a:buClr>
              <a:buSzPct val="100000"/>
              <a:defRPr/>
            </a:pPr>
            <a:r>
              <a:rPr lang="fr-FR" dirty="0">
                <a:latin typeface="Century Gothic" panose="020B0502020202020204" pitchFamily="34" charset="0"/>
                <a:ea typeface="ＭＳ Ｐゴシック" charset="0"/>
                <a:cs typeface="ＭＳ Ｐゴシック" charset="0"/>
              </a:rPr>
              <a:t>auto-agressivité (automutilations)</a:t>
            </a:r>
          </a:p>
          <a:p>
            <a:pPr>
              <a:lnSpc>
                <a:spcPct val="80000"/>
              </a:lnSpc>
              <a:buSzPct val="100000"/>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Déclenchées par anxiété, frustration, incohérences, vécu d’injustice, changements de routine, inconfort somatique </a:t>
            </a:r>
            <a:r>
              <a:rPr lang="fr-FR" sz="2400" b="1">
                <a:latin typeface="Century Gothic" panose="020B0502020202020204" pitchFamily="34" charset="0"/>
                <a:ea typeface="ＭＳ Ｐゴシック" charset="0"/>
                <a:cs typeface="ＭＳ Ｐゴシック" charset="0"/>
              </a:rPr>
              <a:t>ou sensoriel</a:t>
            </a:r>
            <a:endParaRPr lang="fr-FR" sz="2400" b="1" dirty="0">
              <a:latin typeface="Century Gothic" panose="020B0502020202020204" pitchFamily="34" charset="0"/>
              <a:ea typeface="ＭＳ Ｐゴシック" charset="0"/>
              <a:cs typeface="ＭＳ Ｐゴシック" charset="0"/>
            </a:endParaRPr>
          </a:p>
          <a:p>
            <a:pPr>
              <a:lnSpc>
                <a:spcPct val="80000"/>
              </a:lnSpc>
              <a:buSzPct val="100000"/>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Aggravées par fatigue, dépression</a:t>
            </a:r>
          </a:p>
          <a:p>
            <a:pPr>
              <a:lnSpc>
                <a:spcPct val="80000"/>
              </a:lnSpc>
              <a:buSzPct val="100000"/>
              <a:buFont typeface="Arial" panose="020B0604020202020204" pitchFamily="34" charset="0"/>
              <a:buChar char="•"/>
              <a:defRPr/>
            </a:pPr>
            <a:r>
              <a:rPr lang="fr-FR" altLang="ja-JP" sz="2400" dirty="0">
                <a:latin typeface="Century Gothic" panose="020B0502020202020204" pitchFamily="34" charset="0"/>
                <a:ea typeface="ＭＳ Ｐゴシック" charset="0"/>
                <a:cs typeface="ＭＳ Ｐゴシック" charset="0"/>
              </a:rPr>
              <a:t>Souvent, violence agie sans commune mesure avec les incidents l’ayant provoquée</a:t>
            </a:r>
          </a:p>
          <a:p>
            <a:pPr marL="39688" indent="0" algn="ctr">
              <a:lnSpc>
                <a:spcPct val="80000"/>
              </a:lnSpc>
              <a:spcAft>
                <a:spcPts val="600"/>
              </a:spcAft>
              <a:buClr>
                <a:schemeClr val="tx2">
                  <a:lumMod val="75000"/>
                </a:schemeClr>
              </a:buClr>
              <a:buSzPct val="75000"/>
              <a:buNone/>
            </a:pPr>
            <a:r>
              <a:rPr lang="fr-FR" sz="2400" b="1" dirty="0">
                <a:latin typeface="Century Gothic" panose="020B0502020202020204" pitchFamily="34" charset="0"/>
                <a:ea typeface="ＭＳ Ｐゴシック" charset="0"/>
                <a:cs typeface="ＭＳ Ｐゴシック" charset="0"/>
              </a:rPr>
              <a:t>Troubles du comportement = expression d’un mal être</a:t>
            </a:r>
          </a:p>
        </p:txBody>
      </p:sp>
      <p:sp>
        <p:nvSpPr>
          <p:cNvPr id="3" name="Espace réservé du pied de page 2">
            <a:extLst>
              <a:ext uri="{FF2B5EF4-FFF2-40B4-BE49-F238E27FC236}">
                <a16:creationId xmlns:a16="http://schemas.microsoft.com/office/drawing/2014/main" id="{24B5D6A4-DF76-F941-AADA-F18CD6C81F03}"/>
              </a:ext>
            </a:extLst>
          </p:cNvPr>
          <p:cNvSpPr>
            <a:spLocks noGrp="1"/>
          </p:cNvSpPr>
          <p:nvPr>
            <p:ph type="ftr" sz="quarter" idx="11"/>
          </p:nvPr>
        </p:nvSpPr>
        <p:spPr/>
        <p:txBody>
          <a:bodyPr/>
          <a:lstStyle/>
          <a:p>
            <a:r>
              <a:rPr lang="fr-FR"/>
              <a:t>PWF_FMOB_Mars_2025</a:t>
            </a:r>
          </a:p>
        </p:txBody>
      </p:sp>
      <p:pic>
        <p:nvPicPr>
          <p:cNvPr id="5" name="Image 4">
            <a:extLst>
              <a:ext uri="{FF2B5EF4-FFF2-40B4-BE49-F238E27FC236}">
                <a16:creationId xmlns:a16="http://schemas.microsoft.com/office/drawing/2014/main" id="{EFB5C65D-C764-CABF-7B52-DA42398D0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8970">
            <a:off x="9681635" y="3062379"/>
            <a:ext cx="2254250" cy="2422988"/>
          </a:xfrm>
          <a:prstGeom prst="rect">
            <a:avLst/>
          </a:prstGeom>
        </p:spPr>
      </p:pic>
      <p:sp>
        <p:nvSpPr>
          <p:cNvPr id="4" name="Espace réservé du numéro de diapositive 3">
            <a:extLst>
              <a:ext uri="{FF2B5EF4-FFF2-40B4-BE49-F238E27FC236}">
                <a16:creationId xmlns:a16="http://schemas.microsoft.com/office/drawing/2014/main" id="{3DA36418-A8FF-5D65-E531-CBC7FC0BF34D}"/>
              </a:ext>
            </a:extLst>
          </p:cNvPr>
          <p:cNvSpPr>
            <a:spLocks noGrp="1"/>
          </p:cNvSpPr>
          <p:nvPr>
            <p:ph type="sldNum" sz="quarter" idx="12"/>
          </p:nvPr>
        </p:nvSpPr>
        <p:spPr/>
        <p:txBody>
          <a:bodyPr/>
          <a:lstStyle/>
          <a:p>
            <a:fld id="{E4D72145-4092-4AE1-9643-D15D8F9894BE}" type="slidenum">
              <a:rPr lang="fr-FR" smtClean="0"/>
              <a:t>36</a:t>
            </a:fld>
            <a:endParaRPr lang="fr-FR"/>
          </a:p>
        </p:txBody>
      </p:sp>
    </p:spTree>
    <p:extLst>
      <p:ext uri="{BB962C8B-B14F-4D97-AF65-F5344CB8AC3E}">
        <p14:creationId xmlns:p14="http://schemas.microsoft.com/office/powerpoint/2010/main" val="4132621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bwMode="auto">
          <a:xfrm>
            <a:off x="1847528" y="1556792"/>
            <a:ext cx="8568952" cy="5040560"/>
          </a:xfrm>
          <a:prstGeom prst="ellipse">
            <a:avLst/>
          </a:prstGeom>
          <a:solidFill>
            <a:srgbClr val="0099CC"/>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2400">
              <a:solidFill>
                <a:srgbClr val="FFFFFF"/>
              </a:solidFill>
              <a:latin typeface="Arial" charset="0"/>
              <a:ea typeface="ヒラギノ角ゴ ProN W3" charset="-128"/>
              <a:cs typeface="ヒラギノ角ゴ ProN W3" charset="-128"/>
              <a:sym typeface="Arial" charset="0"/>
            </a:endParaRPr>
          </a:p>
        </p:txBody>
      </p:sp>
      <p:sp>
        <p:nvSpPr>
          <p:cNvPr id="11" name="Titre 10">
            <a:extLst>
              <a:ext uri="{FF2B5EF4-FFF2-40B4-BE49-F238E27FC236}">
                <a16:creationId xmlns:a16="http://schemas.microsoft.com/office/drawing/2014/main" id="{3D6779DC-DB2E-F74D-965C-2C3DDCB62579}"/>
              </a:ext>
            </a:extLst>
          </p:cNvPr>
          <p:cNvSpPr>
            <a:spLocks noGrp="1"/>
          </p:cNvSpPr>
          <p:nvPr>
            <p:ph type="title" idx="4294967295"/>
          </p:nvPr>
        </p:nvSpPr>
        <p:spPr>
          <a:xfrm>
            <a:off x="365760" y="144736"/>
            <a:ext cx="10149840" cy="1257027"/>
          </a:xfrm>
        </p:spPr>
        <p:txBody>
          <a:bodyPr>
            <a:normAutofit fontScale="90000"/>
          </a:bodyPr>
          <a:lstStyle/>
          <a:p>
            <a:br>
              <a:rPr lang="fr-FR" sz="4000" b="1" dirty="0">
                <a:ea typeface="ＭＳ Ｐゴシック" charset="0"/>
                <a:cs typeface="ＭＳ Ｐゴシック" charset="0"/>
              </a:rPr>
            </a:br>
            <a:r>
              <a:rPr lang="fr-FR" dirty="0">
                <a:solidFill>
                  <a:schemeClr val="tx1"/>
                </a:solidFill>
                <a:latin typeface="Century Gothic" panose="020B0502020202020204" pitchFamily="34" charset="0"/>
                <a:ea typeface="ＭＳ Ｐゴシック" charset="0"/>
                <a:cs typeface="ＭＳ Ｐゴシック" charset="0"/>
              </a:rPr>
              <a:t>Comprendre l’origine des « crises » pour les prévenir</a:t>
            </a:r>
            <a:br>
              <a:rPr lang="fr-FR" b="1" dirty="0">
                <a:solidFill>
                  <a:schemeClr val="tx2">
                    <a:lumMod val="75000"/>
                  </a:schemeClr>
                </a:solidFill>
                <a:ea typeface="ＭＳ Ｐゴシック" charset="0"/>
                <a:cs typeface="ＭＳ Ｐゴシック" charset="0"/>
              </a:rPr>
            </a:br>
            <a:endParaRPr lang="fr-FR" dirty="0"/>
          </a:p>
        </p:txBody>
      </p:sp>
      <p:sp>
        <p:nvSpPr>
          <p:cNvPr id="5" name="Flèche courbée vers la droite 4"/>
          <p:cNvSpPr/>
          <p:nvPr/>
        </p:nvSpPr>
        <p:spPr>
          <a:xfrm rot="16200000">
            <a:off x="3564513" y="1185544"/>
            <a:ext cx="4558921" cy="6552727"/>
          </a:xfrm>
          <a:prstGeom prst="curvedRightArrow">
            <a:avLst>
              <a:gd name="adj1" fmla="val 18109"/>
              <a:gd name="adj2" fmla="val 35482"/>
              <a:gd name="adj3" fmla="val 24152"/>
            </a:avLst>
          </a:prstGeom>
          <a:solidFill>
            <a:srgbClr val="35FF3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7" name="Ellipse 6"/>
          <p:cNvSpPr>
            <a:spLocks noChangeArrowheads="1"/>
          </p:cNvSpPr>
          <p:nvPr/>
        </p:nvSpPr>
        <p:spPr bwMode="auto">
          <a:xfrm>
            <a:off x="1740024" y="1772816"/>
            <a:ext cx="4067944" cy="2088232"/>
          </a:xfrm>
          <a:prstGeom prst="ellipse">
            <a:avLst/>
          </a:prstGeom>
          <a:solidFill>
            <a:srgbClr val="F1CB00"/>
          </a:solidFill>
          <a:ln w="9525">
            <a:solidFill>
              <a:schemeClr val="tx1"/>
            </a:solidFill>
            <a:round/>
            <a:headEnd/>
            <a:tailEnd/>
          </a:ln>
        </p:spPr>
        <p:txBody>
          <a:bodyPr/>
          <a:lstStyle/>
          <a:p>
            <a:pPr algn="ctr"/>
            <a:r>
              <a:rPr lang="fr-FR" dirty="0">
                <a:latin typeface="Century Gothic" panose="020B0502020202020204" pitchFamily="34" charset="0"/>
                <a:cs typeface="Comic Sans MS"/>
              </a:rPr>
              <a:t>Intolérance à la frustration</a:t>
            </a:r>
          </a:p>
          <a:p>
            <a:pPr algn="ctr"/>
            <a:r>
              <a:rPr lang="fr-FR" dirty="0">
                <a:latin typeface="Century Gothic" panose="020B0502020202020204" pitchFamily="34" charset="0"/>
                <a:cs typeface="Comic Sans MS"/>
              </a:rPr>
              <a:t>Situation inconnue ou imprévue</a:t>
            </a:r>
          </a:p>
          <a:p>
            <a:pPr algn="ctr"/>
            <a:r>
              <a:rPr lang="fr-FR" dirty="0">
                <a:latin typeface="Century Gothic" panose="020B0502020202020204" pitchFamily="34" charset="0"/>
                <a:cs typeface="Comic Sans MS"/>
              </a:rPr>
              <a:t>Anxiété</a:t>
            </a:r>
          </a:p>
        </p:txBody>
      </p:sp>
      <p:sp>
        <p:nvSpPr>
          <p:cNvPr id="10" name="Ellipse 9"/>
          <p:cNvSpPr>
            <a:spLocks noChangeArrowheads="1"/>
          </p:cNvSpPr>
          <p:nvPr/>
        </p:nvSpPr>
        <p:spPr bwMode="auto">
          <a:xfrm>
            <a:off x="2927648" y="4221088"/>
            <a:ext cx="3096344" cy="936104"/>
          </a:xfrm>
          <a:prstGeom prst="ellipse">
            <a:avLst/>
          </a:prstGeom>
          <a:solidFill>
            <a:srgbClr val="31859C"/>
          </a:solidFill>
          <a:ln w="9525">
            <a:solidFill>
              <a:srgbClr val="FFFFFF"/>
            </a:solidFill>
            <a:round/>
            <a:headEnd/>
            <a:tailEnd/>
          </a:ln>
        </p:spPr>
        <p:txBody>
          <a:bodyPr/>
          <a:lstStyle/>
          <a:p>
            <a:pPr algn="ctr"/>
            <a:r>
              <a:rPr lang="fr-FR" dirty="0">
                <a:solidFill>
                  <a:schemeClr val="bg1"/>
                </a:solidFill>
                <a:latin typeface="Century Gothic" panose="020B0502020202020204" pitchFamily="34" charset="0"/>
                <a:cs typeface="Comic Sans MS"/>
              </a:rPr>
              <a:t>Déficits</a:t>
            </a:r>
          </a:p>
          <a:p>
            <a:pPr algn="ctr"/>
            <a:r>
              <a:rPr lang="fr-FR" dirty="0">
                <a:solidFill>
                  <a:schemeClr val="bg1"/>
                </a:solidFill>
                <a:latin typeface="Century Gothic" panose="020B0502020202020204" pitchFamily="34" charset="0"/>
                <a:cs typeface="Comic Sans MS"/>
              </a:rPr>
              <a:t>cognitifs</a:t>
            </a:r>
          </a:p>
        </p:txBody>
      </p:sp>
      <p:sp>
        <p:nvSpPr>
          <p:cNvPr id="13" name="Ellipse 12"/>
          <p:cNvSpPr>
            <a:spLocks noChangeArrowheads="1"/>
          </p:cNvSpPr>
          <p:nvPr/>
        </p:nvSpPr>
        <p:spPr bwMode="auto">
          <a:xfrm>
            <a:off x="5087888" y="5589240"/>
            <a:ext cx="3600400" cy="1008112"/>
          </a:xfrm>
          <a:prstGeom prst="ellipse">
            <a:avLst/>
          </a:prstGeom>
          <a:solidFill>
            <a:srgbClr val="28B3FF"/>
          </a:solidFill>
          <a:ln w="9525">
            <a:solidFill>
              <a:srgbClr val="FFFFFF"/>
            </a:solidFill>
            <a:round/>
            <a:headEnd/>
            <a:tailEnd/>
          </a:ln>
        </p:spPr>
        <p:txBody>
          <a:bodyPr/>
          <a:lstStyle/>
          <a:p>
            <a:pPr algn="ctr"/>
            <a:r>
              <a:rPr lang="fr-FR" dirty="0">
                <a:solidFill>
                  <a:schemeClr val="bg1"/>
                </a:solidFill>
                <a:latin typeface="Century Gothic" panose="020B0502020202020204" pitchFamily="34" charset="0"/>
                <a:cs typeface="Comic Sans MS"/>
              </a:rPr>
              <a:t>Déficits d’adaptation sociale</a:t>
            </a:r>
          </a:p>
        </p:txBody>
      </p:sp>
      <p:sp>
        <p:nvSpPr>
          <p:cNvPr id="19" name="Ellipse 18"/>
          <p:cNvSpPr>
            <a:spLocks noChangeArrowheads="1"/>
          </p:cNvSpPr>
          <p:nvPr/>
        </p:nvSpPr>
        <p:spPr bwMode="auto">
          <a:xfrm>
            <a:off x="6528048" y="4268117"/>
            <a:ext cx="3995936" cy="1196999"/>
          </a:xfrm>
          <a:prstGeom prst="ellipse">
            <a:avLst/>
          </a:prstGeom>
          <a:solidFill>
            <a:schemeClr val="accent1">
              <a:lumMod val="60000"/>
              <a:lumOff val="40000"/>
            </a:schemeClr>
          </a:solidFill>
          <a:ln w="9525">
            <a:solidFill>
              <a:schemeClr val="bg1"/>
            </a:solidFill>
            <a:round/>
            <a:headEnd/>
            <a:tailEnd/>
          </a:ln>
        </p:spPr>
        <p:txBody>
          <a:bodyPr/>
          <a:lstStyle/>
          <a:p>
            <a:pPr algn="ctr"/>
            <a:r>
              <a:rPr lang="fr-FR" dirty="0">
                <a:solidFill>
                  <a:schemeClr val="bg1"/>
                </a:solidFill>
                <a:latin typeface="Century Gothic" panose="020B0502020202020204" pitchFamily="34" charset="0"/>
                <a:cs typeface="Comic Sans MS"/>
              </a:rPr>
              <a:t>Faiblesse de l’expression et de la communication sociale</a:t>
            </a:r>
          </a:p>
        </p:txBody>
      </p:sp>
      <p:sp>
        <p:nvSpPr>
          <p:cNvPr id="21" name="Explosion 1 20"/>
          <p:cNvSpPr/>
          <p:nvPr/>
        </p:nvSpPr>
        <p:spPr>
          <a:xfrm>
            <a:off x="6096001" y="1484784"/>
            <a:ext cx="3888432" cy="2016224"/>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bg1"/>
                </a:solidFill>
                <a:latin typeface="+mj-lt"/>
                <a:cs typeface="Comic Sans MS" charset="0"/>
              </a:rPr>
              <a:t>Crise en réaction</a:t>
            </a:r>
            <a:r>
              <a:rPr lang="fr-FR" b="1" dirty="0">
                <a:solidFill>
                  <a:schemeClr val="tx1"/>
                </a:solidFill>
                <a:latin typeface="+mj-lt"/>
                <a:cs typeface="Comic Sans MS" charset="0"/>
              </a:rPr>
              <a:t> !</a:t>
            </a:r>
          </a:p>
        </p:txBody>
      </p:sp>
      <p:sp>
        <p:nvSpPr>
          <p:cNvPr id="2" name="ZoneTexte 1">
            <a:extLst>
              <a:ext uri="{FF2B5EF4-FFF2-40B4-BE49-F238E27FC236}">
                <a16:creationId xmlns:a16="http://schemas.microsoft.com/office/drawing/2014/main" id="{22DC6095-2113-E64D-AF18-EBF61069DF30}"/>
              </a:ext>
            </a:extLst>
          </p:cNvPr>
          <p:cNvSpPr txBox="1"/>
          <p:nvPr/>
        </p:nvSpPr>
        <p:spPr bwMode="auto">
          <a:xfrm>
            <a:off x="1229193" y="3882534"/>
            <a:ext cx="99073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b">
            <a:spAutoFit/>
          </a:bodyPr>
          <a:lstStyle/>
          <a:p>
            <a:r>
              <a:rPr lang="fr-FR" sz="2000" b="1" dirty="0">
                <a:latin typeface="Century Gothic" panose="020B0502020202020204" pitchFamily="34" charset="0"/>
              </a:rPr>
              <a:t>Environnement agressif - </a:t>
            </a:r>
            <a:r>
              <a:rPr lang="fr-FR" sz="2000" b="1" dirty="0">
                <a:latin typeface="Century Gothic" panose="020B0502020202020204" pitchFamily="34" charset="0"/>
                <a:ea typeface="ＭＳ Ｐゴシック" charset="0"/>
                <a:cs typeface="ＭＳ Ｐゴシック" charset="0"/>
              </a:rPr>
              <a:t>Ressenti violent - Expression verbale impossible</a:t>
            </a:r>
          </a:p>
        </p:txBody>
      </p:sp>
      <p:sp>
        <p:nvSpPr>
          <p:cNvPr id="6" name="Espace réservé du pied de page 5">
            <a:extLst>
              <a:ext uri="{FF2B5EF4-FFF2-40B4-BE49-F238E27FC236}">
                <a16:creationId xmlns:a16="http://schemas.microsoft.com/office/drawing/2014/main" id="{4B449BAE-83FD-3744-B414-FBB3D1AC6724}"/>
              </a:ext>
            </a:extLst>
          </p:cNvPr>
          <p:cNvSpPr>
            <a:spLocks noGrp="1"/>
          </p:cNvSpPr>
          <p:nvPr>
            <p:ph type="ftr" sz="quarter" idx="11"/>
          </p:nvPr>
        </p:nvSpPr>
        <p:spPr/>
        <p:txBody>
          <a:bodyPr/>
          <a:lstStyle/>
          <a:p>
            <a:r>
              <a:rPr lang="fr-FR"/>
              <a:t>PWF_FMOB_Mars_2025</a:t>
            </a:r>
          </a:p>
        </p:txBody>
      </p:sp>
      <p:sp>
        <p:nvSpPr>
          <p:cNvPr id="3" name="ZoneTexte 2">
            <a:extLst>
              <a:ext uri="{FF2B5EF4-FFF2-40B4-BE49-F238E27FC236}">
                <a16:creationId xmlns:a16="http://schemas.microsoft.com/office/drawing/2014/main" id="{DD66B5E5-F34E-8669-CE8E-A0ACB3E40914}"/>
              </a:ext>
            </a:extLst>
          </p:cNvPr>
          <p:cNvSpPr txBox="1"/>
          <p:nvPr/>
        </p:nvSpPr>
        <p:spPr>
          <a:xfrm>
            <a:off x="6426303" y="3254127"/>
            <a:ext cx="3198089" cy="400110"/>
          </a:xfrm>
          <a:prstGeom prst="rect">
            <a:avLst/>
          </a:prstGeom>
          <a:noFill/>
        </p:spPr>
        <p:txBody>
          <a:bodyPr wrap="square" rtlCol="0">
            <a:spAutoFit/>
          </a:bodyPr>
          <a:lstStyle/>
          <a:p>
            <a:r>
              <a:rPr lang="fr-FR" sz="2000" dirty="0">
                <a:solidFill>
                  <a:srgbClr val="FF0000"/>
                </a:solidFill>
                <a:latin typeface="Century Gothic" panose="020B0502020202020204" pitchFamily="34" charset="0"/>
              </a:rPr>
              <a:t>Surcharge émotionnelle </a:t>
            </a:r>
          </a:p>
        </p:txBody>
      </p:sp>
      <p:sp>
        <p:nvSpPr>
          <p:cNvPr id="9" name="Espace réservé du numéro de diapositive 8">
            <a:extLst>
              <a:ext uri="{FF2B5EF4-FFF2-40B4-BE49-F238E27FC236}">
                <a16:creationId xmlns:a16="http://schemas.microsoft.com/office/drawing/2014/main" id="{8965515A-0107-2FA1-6F51-5DA030C18E8A}"/>
              </a:ext>
            </a:extLst>
          </p:cNvPr>
          <p:cNvSpPr>
            <a:spLocks noGrp="1"/>
          </p:cNvSpPr>
          <p:nvPr>
            <p:ph type="sldNum" sz="quarter" idx="12"/>
          </p:nvPr>
        </p:nvSpPr>
        <p:spPr/>
        <p:txBody>
          <a:bodyPr/>
          <a:lstStyle/>
          <a:p>
            <a:fld id="{E4D72145-4092-4AE1-9643-D15D8F9894BE}" type="slidenum">
              <a:rPr lang="fr-FR" smtClean="0"/>
              <a:t>37</a:t>
            </a:fld>
            <a:endParaRPr lang="fr-FR"/>
          </a:p>
        </p:txBody>
      </p:sp>
    </p:spTree>
    <p:extLst>
      <p:ext uri="{BB962C8B-B14F-4D97-AF65-F5344CB8AC3E}">
        <p14:creationId xmlns:p14="http://schemas.microsoft.com/office/powerpoint/2010/main" val="1310208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7AE71E-0F0D-4134-9D42-A8F6B8FAC8C7}"/>
              </a:ext>
            </a:extLst>
          </p:cNvPr>
          <p:cNvSpPr/>
          <p:nvPr/>
        </p:nvSpPr>
        <p:spPr>
          <a:xfrm>
            <a:off x="491980" y="1892300"/>
            <a:ext cx="1785988" cy="3899354"/>
          </a:xfrm>
          <a:prstGeom prst="rect">
            <a:avLst/>
          </a:prstGeom>
          <a:solidFill>
            <a:srgbClr val="F1CB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9" name="Ellipse 8">
            <a:extLst>
              <a:ext uri="{FF2B5EF4-FFF2-40B4-BE49-F238E27FC236}">
                <a16:creationId xmlns:a16="http://schemas.microsoft.com/office/drawing/2014/main" id="{2E09E98A-6D96-478F-B3D0-AEFDB87B8493}"/>
              </a:ext>
            </a:extLst>
          </p:cNvPr>
          <p:cNvSpPr/>
          <p:nvPr/>
        </p:nvSpPr>
        <p:spPr>
          <a:xfrm>
            <a:off x="3562468" y="5673030"/>
            <a:ext cx="949754" cy="952349"/>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llipse 9">
            <a:extLst>
              <a:ext uri="{FF2B5EF4-FFF2-40B4-BE49-F238E27FC236}">
                <a16:creationId xmlns:a16="http://schemas.microsoft.com/office/drawing/2014/main" id="{A8CCB563-3A9D-4618-A8FC-AC59F48B42CA}"/>
              </a:ext>
            </a:extLst>
          </p:cNvPr>
          <p:cNvSpPr/>
          <p:nvPr/>
        </p:nvSpPr>
        <p:spPr>
          <a:xfrm>
            <a:off x="5560186" y="5642768"/>
            <a:ext cx="949753" cy="95234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llipse 10">
            <a:extLst>
              <a:ext uri="{FF2B5EF4-FFF2-40B4-BE49-F238E27FC236}">
                <a16:creationId xmlns:a16="http://schemas.microsoft.com/office/drawing/2014/main" id="{3015BD48-1492-4EB0-A05B-79D84B9B8BC6}"/>
              </a:ext>
            </a:extLst>
          </p:cNvPr>
          <p:cNvSpPr/>
          <p:nvPr/>
        </p:nvSpPr>
        <p:spPr>
          <a:xfrm>
            <a:off x="7803732" y="5635402"/>
            <a:ext cx="949753" cy="95238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a:extLst>
              <a:ext uri="{FF2B5EF4-FFF2-40B4-BE49-F238E27FC236}">
                <a16:creationId xmlns:a16="http://schemas.microsoft.com/office/drawing/2014/main" id="{74AF0DBD-6329-478C-BE74-3F867AF99DA0}"/>
              </a:ext>
            </a:extLst>
          </p:cNvPr>
          <p:cNvSpPr txBox="1"/>
          <p:nvPr/>
        </p:nvSpPr>
        <p:spPr>
          <a:xfrm>
            <a:off x="2277968" y="1922326"/>
            <a:ext cx="8009378" cy="3693319"/>
          </a:xfrm>
          <a:prstGeom prst="rect">
            <a:avLst/>
          </a:prstGeom>
          <a:noFill/>
        </p:spPr>
        <p:txBody>
          <a:bodyPr wrap="square" rtlCol="0">
            <a:spAutoFit/>
          </a:bodyPr>
          <a:lstStyle/>
          <a:p>
            <a:pPr marL="257168" indent="-257168">
              <a:buClr>
                <a:srgbClr val="31859C"/>
              </a:buClr>
              <a:buFont typeface="Arial" panose="020B0604020202020204" pitchFamily="34" charset="0"/>
              <a:buChar char="•"/>
            </a:pPr>
            <a:r>
              <a:rPr lang="fr-FR" sz="2400" dirty="0">
                <a:latin typeface="Century Gothic" panose="020B0502020202020204" pitchFamily="34" charset="0"/>
                <a:cs typeface="Arial" panose="020B0604020202020204" pitchFamily="34" charset="0"/>
              </a:rPr>
              <a:t>Être à l’écoute des signaux faibles</a:t>
            </a:r>
          </a:p>
          <a:p>
            <a:pPr>
              <a:buClr>
                <a:srgbClr val="31859C"/>
              </a:buClr>
            </a:pPr>
            <a:endParaRPr lang="fr-FR" sz="800" dirty="0">
              <a:latin typeface="Century Gothic" panose="020B0502020202020204" pitchFamily="34" charset="0"/>
              <a:cs typeface="Arial" panose="020B0604020202020204" pitchFamily="34" charset="0"/>
            </a:endParaRPr>
          </a:p>
          <a:p>
            <a:pPr marL="257168" indent="-257168">
              <a:buClr>
                <a:srgbClr val="31859C"/>
              </a:buClr>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Attitude de réassurance, d’empathie, de </a:t>
            </a:r>
            <a:r>
              <a:rPr lang="is-IS" sz="2400" dirty="0">
                <a:latin typeface="Century Gothic" panose="020B0502020202020204" pitchFamily="34" charset="0"/>
                <a:ea typeface="ＭＳ Ｐゴシック" charset="0"/>
                <a:cs typeface="ＭＳ Ｐゴシック" charset="0"/>
              </a:rPr>
              <a:t>bienveillance, </a:t>
            </a:r>
            <a:r>
              <a:rPr lang="fr-FR" sz="2400" dirty="0">
                <a:latin typeface="Century Gothic" panose="020B0502020202020204" pitchFamily="34" charset="0"/>
                <a:ea typeface="ＭＳ Ｐゴシック" charset="0"/>
                <a:cs typeface="ＭＳ Ｐゴシック" charset="0"/>
              </a:rPr>
              <a:t>proximité ou non de la personne, </a:t>
            </a:r>
            <a:r>
              <a:rPr lang="is-IS" sz="2400" dirty="0">
                <a:latin typeface="Century Gothic" panose="020B0502020202020204" pitchFamily="34" charset="0"/>
                <a:ea typeface="ＭＳ Ｐゴシック" charset="0"/>
                <a:cs typeface="ＭＳ Ｐゴシック" charset="0"/>
              </a:rPr>
              <a:t>voix …. </a:t>
            </a:r>
          </a:p>
          <a:p>
            <a:pPr>
              <a:buClr>
                <a:srgbClr val="31859C"/>
              </a:buClr>
            </a:pPr>
            <a:endParaRPr lang="fr-FR" sz="800" dirty="0">
              <a:latin typeface="Century Gothic" panose="020B0502020202020204" pitchFamily="34" charset="0"/>
              <a:cs typeface="Arial" panose="020B0604020202020204" pitchFamily="34" charset="0"/>
            </a:endParaRPr>
          </a:p>
          <a:p>
            <a:pPr marL="257168" indent="-257168">
              <a:buClr>
                <a:srgbClr val="31859C"/>
              </a:buClr>
              <a:buFont typeface="Arial" panose="020B0604020202020204" pitchFamily="34" charset="0"/>
              <a:buChar char="•"/>
            </a:pPr>
            <a:r>
              <a:rPr lang="fr-FR" sz="2400" dirty="0">
                <a:latin typeface="Century Gothic" panose="020B0502020202020204" pitchFamily="34" charset="0"/>
                <a:cs typeface="Arial" panose="020B0604020202020204" pitchFamily="34" charset="0"/>
              </a:rPr>
              <a:t>Décentrer la pensée  pour désamorcer</a:t>
            </a:r>
            <a:endParaRPr lang="fr-FR" sz="800" dirty="0">
              <a:latin typeface="Century Gothic" panose="020B0502020202020204" pitchFamily="34" charset="0"/>
              <a:cs typeface="Arial" panose="020B0604020202020204" pitchFamily="34" charset="0"/>
            </a:endParaRPr>
          </a:p>
          <a:p>
            <a:pPr>
              <a:buClr>
                <a:srgbClr val="31859C"/>
              </a:buClr>
            </a:pPr>
            <a:endParaRPr lang="fr-FR" sz="800" dirty="0">
              <a:latin typeface="Century Gothic" panose="020B0502020202020204" pitchFamily="34" charset="0"/>
              <a:cs typeface="Arial" panose="020B0604020202020204" pitchFamily="34" charset="0"/>
            </a:endParaRPr>
          </a:p>
          <a:p>
            <a:pPr marL="257168" indent="-257168">
              <a:buClr>
                <a:srgbClr val="31859C"/>
              </a:buClr>
              <a:buFont typeface="Arial" panose="020B0604020202020204" pitchFamily="34" charset="0"/>
              <a:buChar char="•"/>
            </a:pPr>
            <a:r>
              <a:rPr lang="fr-FR" sz="2400" dirty="0">
                <a:solidFill>
                  <a:srgbClr val="002060"/>
                </a:solidFill>
                <a:latin typeface="Century Gothic" panose="020B0502020202020204" pitchFamily="34" charset="0"/>
                <a:cs typeface="Arial" panose="020B0604020202020204" pitchFamily="34" charset="0"/>
              </a:rPr>
              <a:t>Rec</a:t>
            </a:r>
            <a:r>
              <a:rPr lang="fr-FR" sz="2400" dirty="0">
                <a:latin typeface="Century Gothic" panose="020B0502020202020204" pitchFamily="34" charset="0"/>
                <a:cs typeface="Arial" panose="020B0604020202020204" pitchFamily="34" charset="0"/>
              </a:rPr>
              <a:t>hercher une réponse collaborative</a:t>
            </a:r>
          </a:p>
          <a:p>
            <a:pPr>
              <a:buClr>
                <a:srgbClr val="31859C"/>
              </a:buClr>
            </a:pPr>
            <a:endParaRPr lang="fr-FR" sz="1000" dirty="0">
              <a:latin typeface="Century Gothic" panose="020B0502020202020204" pitchFamily="34" charset="0"/>
              <a:cs typeface="Arial" panose="020B0604020202020204" pitchFamily="34" charset="0"/>
            </a:endParaRPr>
          </a:p>
          <a:p>
            <a:pPr marL="257168" indent="-257168">
              <a:buClr>
                <a:srgbClr val="31859C"/>
              </a:buClr>
              <a:buFont typeface="Arial" panose="020B0604020202020204" pitchFamily="34" charset="0"/>
              <a:buChar char="•"/>
            </a:pPr>
            <a:r>
              <a:rPr lang="fr-FR" sz="2400" dirty="0">
                <a:latin typeface="Century Gothic" panose="020B0502020202020204" pitchFamily="34" charset="0"/>
                <a:cs typeface="Arial" panose="020B0604020202020204" pitchFamily="34" charset="0"/>
              </a:rPr>
              <a:t>Passer le relai</a:t>
            </a:r>
          </a:p>
          <a:p>
            <a:pPr>
              <a:buClr>
                <a:srgbClr val="31859C"/>
              </a:buClr>
            </a:pPr>
            <a:endParaRPr lang="is-IS" sz="800" dirty="0">
              <a:latin typeface="Century Gothic" panose="020B0502020202020204" pitchFamily="34" charset="0"/>
              <a:ea typeface="ＭＳ Ｐゴシック" charset="0"/>
              <a:cs typeface="ＭＳ Ｐゴシック" charset="0"/>
            </a:endParaRPr>
          </a:p>
          <a:p>
            <a:pPr marL="257168" indent="-257168">
              <a:buClr>
                <a:srgbClr val="31859C"/>
              </a:buClr>
              <a:buFont typeface="Arial" panose="020B0604020202020204" pitchFamily="34" charset="0"/>
              <a:buChar char="•"/>
            </a:pPr>
            <a:r>
              <a:rPr lang="is-IS" sz="2400" dirty="0">
                <a:latin typeface="Century Gothic" panose="020B0502020202020204" pitchFamily="34" charset="0"/>
                <a:ea typeface="ＭＳ Ｐゴシック" charset="0"/>
                <a:cs typeface="ＭＳ Ｐゴシック" charset="0"/>
              </a:rPr>
              <a:t>Céder ou pas </a:t>
            </a:r>
            <a:r>
              <a:rPr lang="is-IS" sz="2400" i="1" dirty="0">
                <a:latin typeface="Century Gothic" panose="020B0502020202020204" pitchFamily="34" charset="0"/>
                <a:ea typeface="ＭＳ Ｐゴシック" charset="0"/>
                <a:cs typeface="ＭＳ Ｐゴシック" charset="0"/>
              </a:rPr>
              <a:t>(bénéfice/risque)...</a:t>
            </a:r>
          </a:p>
        </p:txBody>
      </p:sp>
      <p:sp>
        <p:nvSpPr>
          <p:cNvPr id="4" name="ZoneTexte 3">
            <a:extLst>
              <a:ext uri="{FF2B5EF4-FFF2-40B4-BE49-F238E27FC236}">
                <a16:creationId xmlns:a16="http://schemas.microsoft.com/office/drawing/2014/main" id="{43E93D45-5185-4B36-A4EC-25C8D39BD981}"/>
              </a:ext>
            </a:extLst>
          </p:cNvPr>
          <p:cNvSpPr txBox="1"/>
          <p:nvPr/>
        </p:nvSpPr>
        <p:spPr>
          <a:xfrm>
            <a:off x="3482051" y="5962419"/>
            <a:ext cx="1620500" cy="461665"/>
          </a:xfrm>
          <a:prstGeom prst="rect">
            <a:avLst/>
          </a:prstGeom>
          <a:noFill/>
        </p:spPr>
        <p:txBody>
          <a:bodyPr wrap="square" rtlCol="0">
            <a:spAutoFit/>
          </a:bodyPr>
          <a:lstStyle/>
          <a:p>
            <a:pPr algn="just"/>
            <a:r>
              <a:rPr lang="fr-FR" sz="2400" dirty="0">
                <a:latin typeface="Century Gothic" panose="020B0502020202020204" pitchFamily="34" charset="0"/>
                <a:cs typeface="Arial" panose="020B0604020202020204" pitchFamily="34" charset="0"/>
              </a:rPr>
              <a:t>Empathie</a:t>
            </a:r>
          </a:p>
        </p:txBody>
      </p:sp>
      <p:sp>
        <p:nvSpPr>
          <p:cNvPr id="6" name="Rectangle 1"/>
          <p:cNvSpPr>
            <a:spLocks noChangeArrowheads="1"/>
          </p:cNvSpPr>
          <p:nvPr/>
        </p:nvSpPr>
        <p:spPr bwMode="auto">
          <a:xfrm>
            <a:off x="566872" y="2288283"/>
            <a:ext cx="1785988" cy="117724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vert="horz" wrap="square" lIns="68580" tIns="34290" rIns="68580" bIns="34290" numCol="1" anchor="ctr" anchorCtr="0" compatLnSpc="1">
            <a:prstTxWarp prst="textNoShape">
              <a:avLst/>
            </a:prstTxWarp>
            <a:spAutoFit/>
          </a:bodyPr>
          <a:lstStyle/>
          <a:p>
            <a:pPr defTabSz="685783" eaLnBrk="0" fontAlgn="base" hangingPunct="0">
              <a:spcBef>
                <a:spcPct val="0"/>
              </a:spcBef>
              <a:spcAft>
                <a:spcPct val="0"/>
              </a:spcAft>
              <a:defRPr/>
            </a:pPr>
            <a:r>
              <a:rPr lang="fr-FR" altLang="fr-FR" sz="24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Stratégies de prévention</a:t>
            </a:r>
            <a:endParaRPr lang="fr-FR" altLang="fr-FR" sz="2400"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E1766430-1C15-49B3-8826-7E43C32912E7}"/>
              </a:ext>
            </a:extLst>
          </p:cNvPr>
          <p:cNvSpPr/>
          <p:nvPr/>
        </p:nvSpPr>
        <p:spPr>
          <a:xfrm>
            <a:off x="5852664" y="5918373"/>
            <a:ext cx="1658590" cy="461665"/>
          </a:xfrm>
          <a:prstGeom prst="rect">
            <a:avLst/>
          </a:prstGeom>
        </p:spPr>
        <p:txBody>
          <a:bodyPr wrap="square">
            <a:spAutoFit/>
          </a:bodyPr>
          <a:lstStyle/>
          <a:p>
            <a:r>
              <a:rPr lang="fr-FR" sz="2400" dirty="0">
                <a:latin typeface="Century Gothic" panose="020B0502020202020204" pitchFamily="34" charset="0"/>
                <a:cs typeface="Arial" panose="020B0604020202020204" pitchFamily="34" charset="0"/>
              </a:rPr>
              <a:t>Patience</a:t>
            </a:r>
            <a:endParaRPr lang="fr-FR" sz="2400" dirty="0">
              <a:latin typeface="Century Gothic" panose="020B0502020202020204" pitchFamily="34" charset="0"/>
            </a:endParaRPr>
          </a:p>
        </p:txBody>
      </p:sp>
      <p:sp>
        <p:nvSpPr>
          <p:cNvPr id="8" name="Rectangle 7">
            <a:extLst>
              <a:ext uri="{FF2B5EF4-FFF2-40B4-BE49-F238E27FC236}">
                <a16:creationId xmlns:a16="http://schemas.microsoft.com/office/drawing/2014/main" id="{9AE86DCE-59B0-48E5-97CC-8C5509649D80}"/>
              </a:ext>
            </a:extLst>
          </p:cNvPr>
          <p:cNvSpPr/>
          <p:nvPr/>
        </p:nvSpPr>
        <p:spPr>
          <a:xfrm>
            <a:off x="8021782" y="5918373"/>
            <a:ext cx="1575667" cy="461665"/>
          </a:xfrm>
          <a:prstGeom prst="rect">
            <a:avLst/>
          </a:prstGeom>
        </p:spPr>
        <p:txBody>
          <a:bodyPr wrap="square">
            <a:spAutoFit/>
          </a:bodyPr>
          <a:lstStyle/>
          <a:p>
            <a:r>
              <a:rPr lang="fr-FR" sz="2400" dirty="0">
                <a:latin typeface="Century Gothic" panose="020B0502020202020204" pitchFamily="34" charset="0"/>
                <a:cs typeface="Arial" panose="020B0604020202020204" pitchFamily="34" charset="0"/>
              </a:rPr>
              <a:t>Calme</a:t>
            </a:r>
            <a:endParaRPr lang="fr-FR" sz="2400" dirty="0">
              <a:latin typeface="Century Gothic" panose="020B0502020202020204" pitchFamily="34" charset="0"/>
            </a:endParaRPr>
          </a:p>
        </p:txBody>
      </p:sp>
      <p:sp>
        <p:nvSpPr>
          <p:cNvPr id="16" name="Titre 1">
            <a:extLst>
              <a:ext uri="{FF2B5EF4-FFF2-40B4-BE49-F238E27FC236}">
                <a16:creationId xmlns:a16="http://schemas.microsoft.com/office/drawing/2014/main" id="{21CE7520-90B9-4F4A-AA5D-08BED863C372}"/>
              </a:ext>
            </a:extLst>
          </p:cNvPr>
          <p:cNvSpPr txBox="1">
            <a:spLocks/>
          </p:cNvSpPr>
          <p:nvPr/>
        </p:nvSpPr>
        <p:spPr>
          <a:xfrm>
            <a:off x="406400" y="346385"/>
            <a:ext cx="10035901" cy="8347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mn-lt"/>
              </a:rPr>
              <a:t> </a:t>
            </a:r>
            <a:r>
              <a:rPr lang="fr-FR" sz="4000" dirty="0">
                <a:latin typeface="Century Gothic" panose="020B0502020202020204" pitchFamily="34" charset="0"/>
              </a:rPr>
              <a:t>Prévention des crises</a:t>
            </a:r>
          </a:p>
        </p:txBody>
      </p:sp>
      <p:sp>
        <p:nvSpPr>
          <p:cNvPr id="12" name="ZoneTexte 11">
            <a:extLst>
              <a:ext uri="{FF2B5EF4-FFF2-40B4-BE49-F238E27FC236}">
                <a16:creationId xmlns:a16="http://schemas.microsoft.com/office/drawing/2014/main" id="{1B3A003C-21D6-CF43-B645-17086A60F6C7}"/>
              </a:ext>
            </a:extLst>
          </p:cNvPr>
          <p:cNvSpPr txBox="1"/>
          <p:nvPr/>
        </p:nvSpPr>
        <p:spPr>
          <a:xfrm>
            <a:off x="566873" y="6380038"/>
            <a:ext cx="3459452" cy="307777"/>
          </a:xfrm>
          <a:prstGeom prst="rect">
            <a:avLst/>
          </a:prstGeom>
          <a:noFill/>
        </p:spPr>
        <p:txBody>
          <a:bodyPr wrap="square" rtlCol="0">
            <a:spAutoFit/>
          </a:bodyPr>
          <a:lstStyle/>
          <a:p>
            <a:r>
              <a:rPr lang="fr-FR" sz="1400" dirty="0">
                <a:latin typeface="Century Gothic" panose="020B0502020202020204" pitchFamily="34" charset="0"/>
              </a:rPr>
              <a:t>D’après Dispositif START</a:t>
            </a:r>
            <a:endParaRPr lang="fr-FR" dirty="0">
              <a:latin typeface="Century Gothic" panose="020B0502020202020204" pitchFamily="34" charset="0"/>
            </a:endParaRPr>
          </a:p>
        </p:txBody>
      </p:sp>
    </p:spTree>
    <p:extLst>
      <p:ext uri="{BB962C8B-B14F-4D97-AF65-F5344CB8AC3E}">
        <p14:creationId xmlns:p14="http://schemas.microsoft.com/office/powerpoint/2010/main" val="20489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106498" name="Espace réservé du pied de page 5"/>
          <p:cNvSpPr txBox="1">
            <a:spLocks noGrp="1"/>
          </p:cNvSpPr>
          <p:nvPr/>
        </p:nvSpPr>
        <p:spPr bwMode="auto">
          <a:xfrm>
            <a:off x="4151313" y="6237288"/>
            <a:ext cx="3960812"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106499" name="Rectangle 2"/>
          <p:cNvSpPr>
            <a:spLocks noGrp="1" noRot="1" noChangeArrowheads="1"/>
          </p:cNvSpPr>
          <p:nvPr>
            <p:ph type="title"/>
          </p:nvPr>
        </p:nvSpPr>
        <p:spPr>
          <a:xfrm>
            <a:off x="512618" y="144462"/>
            <a:ext cx="10841182" cy="1257276"/>
          </a:xfrm>
        </p:spPr>
        <p:txBody>
          <a:bodyPr>
            <a:no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Que faire pendant la « crise» ?</a:t>
            </a:r>
          </a:p>
        </p:txBody>
      </p:sp>
      <p:sp>
        <p:nvSpPr>
          <p:cNvPr id="18435" name="Rectangle 3"/>
          <p:cNvSpPr>
            <a:spLocks noGrp="1" noChangeArrowheads="1"/>
          </p:cNvSpPr>
          <p:nvPr>
            <p:ph idx="1"/>
          </p:nvPr>
        </p:nvSpPr>
        <p:spPr>
          <a:xfrm>
            <a:off x="512618" y="1782305"/>
            <a:ext cx="9833165" cy="4394657"/>
          </a:xfrm>
        </p:spPr>
        <p:txBody>
          <a:bodyPr>
            <a:normAutofit/>
          </a:bodyPr>
          <a:lstStyle/>
          <a:p>
            <a:pPr marL="39688" indent="0">
              <a:buClr>
                <a:schemeClr val="tx2">
                  <a:lumMod val="75000"/>
                </a:schemeClr>
              </a:buClr>
              <a:buSzPct val="75000"/>
              <a:buNone/>
              <a:defRPr/>
            </a:pPr>
            <a:r>
              <a:rPr lang="is-IS" sz="800" dirty="0">
                <a:latin typeface="+mj-lt"/>
                <a:ea typeface="ＭＳ Ｐゴシック" charset="0"/>
                <a:cs typeface="ＭＳ Ｐゴシック" charset="0"/>
              </a:rPr>
              <a:t>	</a:t>
            </a:r>
            <a:endParaRPr lang="fr-FR" sz="2400" dirty="0">
              <a:latin typeface="Century Gothic" panose="020B0502020202020204" pitchFamily="34" charset="0"/>
              <a:ea typeface="ＭＳ Ｐゴシック" charset="0"/>
              <a:cs typeface="ＭＳ Ｐゴシック" charset="0"/>
            </a:endParaRPr>
          </a:p>
          <a:p>
            <a:pPr marL="0" indent="0" eaLnBrk="1" hangingPunct="1">
              <a:lnSpc>
                <a:spcPct val="90000"/>
              </a:lnSpc>
              <a:buClr>
                <a:schemeClr val="tx2">
                  <a:lumMod val="75000"/>
                </a:schemeClr>
              </a:buClr>
              <a:buSzPct val="75000"/>
              <a:buNone/>
              <a:defRPr/>
            </a:pPr>
            <a:r>
              <a:rPr lang="fr-FR" sz="2400" b="1" dirty="0">
                <a:latin typeface="Century Gothic" panose="020B0502020202020204" pitchFamily="34" charset="0"/>
                <a:ea typeface="ＭＳ Ｐゴシック" charset="0"/>
                <a:cs typeface="ＭＳ Ｐゴシック" charset="0"/>
              </a:rPr>
              <a:t>Pendant la crise, la personne est hors de contrôle</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sym typeface="Wingdings" charset="0"/>
              </a:rPr>
              <a:t>Ne pas chercher à la raisonner, toute discussion rationnelle est vaine</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sym typeface="Wingdings" charset="0"/>
              </a:rPr>
              <a:t>L’i</a:t>
            </a:r>
            <a:r>
              <a:rPr lang="fr-FR" sz="2400" dirty="0">
                <a:latin typeface="Century Gothic" panose="020B0502020202020204" pitchFamily="34" charset="0"/>
                <a:ea typeface="ＭＳ Ｐゴシック" charset="0"/>
                <a:cs typeface="ＭＳ Ｐゴシック" charset="0"/>
              </a:rPr>
              <a:t>soler dans un endroit calme tout en surveillant qu’elle ne se blesse pas</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L’isoler  pour protéger les autres </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Aider la personne à reprendre le contrôle de ses émotions</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Gérer ses propres émotions </a:t>
            </a:r>
          </a:p>
          <a:p>
            <a:pPr marL="382588" indent="-342900">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Ne pas répondre en miroir</a:t>
            </a:r>
          </a:p>
        </p:txBody>
      </p:sp>
      <p:sp>
        <p:nvSpPr>
          <p:cNvPr id="4" name="Espace réservé du pied de page 3">
            <a:extLst>
              <a:ext uri="{FF2B5EF4-FFF2-40B4-BE49-F238E27FC236}">
                <a16:creationId xmlns:a16="http://schemas.microsoft.com/office/drawing/2014/main" id="{87DE44C3-1560-D74A-834A-455F2B1767C8}"/>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B11E4CBD-11A6-0C5B-B7D5-CE0A65D9045A}"/>
              </a:ext>
            </a:extLst>
          </p:cNvPr>
          <p:cNvSpPr>
            <a:spLocks noGrp="1"/>
          </p:cNvSpPr>
          <p:nvPr>
            <p:ph type="sldNum" sz="quarter" idx="12"/>
          </p:nvPr>
        </p:nvSpPr>
        <p:spPr/>
        <p:txBody>
          <a:bodyPr/>
          <a:lstStyle/>
          <a:p>
            <a:fld id="{E4D72145-4092-4AE1-9643-D15D8F9894BE}" type="slidenum">
              <a:rPr lang="fr-FR" smtClean="0"/>
              <a:t>39</a:t>
            </a:fld>
            <a:endParaRPr lang="fr-FR"/>
          </a:p>
        </p:txBody>
      </p:sp>
    </p:spTree>
    <p:extLst>
      <p:ext uri="{BB962C8B-B14F-4D97-AF65-F5344CB8AC3E}">
        <p14:creationId xmlns:p14="http://schemas.microsoft.com/office/powerpoint/2010/main" val="1075601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E57414-E7EF-97EA-2211-FE61F73043D2}"/>
            </a:ext>
          </a:extLst>
        </p:cNvPr>
        <p:cNvGrpSpPr/>
        <p:nvPr/>
      </p:nvGrpSpPr>
      <p:grpSpPr>
        <a:xfrm>
          <a:off x="0" y="0"/>
          <a:ext cx="0" cy="0"/>
          <a:chOff x="0" y="0"/>
          <a:chExt cx="0" cy="0"/>
        </a:xfrm>
      </p:grpSpPr>
      <p:sp>
        <p:nvSpPr>
          <p:cNvPr id="32769" name="Rectangle 2">
            <a:extLst>
              <a:ext uri="{FF2B5EF4-FFF2-40B4-BE49-F238E27FC236}">
                <a16:creationId xmlns:a16="http://schemas.microsoft.com/office/drawing/2014/main" id="{1A2436EA-19A5-724B-9131-DC88AA4412DD}"/>
              </a:ext>
            </a:extLst>
          </p:cNvPr>
          <p:cNvSpPr>
            <a:spLocks noGrp="1" noRot="1" noChangeArrowheads="1"/>
          </p:cNvSpPr>
          <p:nvPr>
            <p:ph type="title"/>
          </p:nvPr>
        </p:nvSpPr>
        <p:spPr/>
        <p:txBody>
          <a:bodyPr>
            <a:normAutofit fontScale="90000"/>
          </a:bodyPr>
          <a:lstStyle/>
          <a:p>
            <a:pPr>
              <a:buClr>
                <a:schemeClr val="tx2">
                  <a:lumMod val="75000"/>
                </a:schemeClr>
              </a:buClr>
              <a:buSzPct val="70000"/>
            </a:pPr>
            <a:br>
              <a:rPr lang="fr-FR" sz="4000" dirty="0">
                <a:solidFill>
                  <a:schemeClr val="tx1"/>
                </a:solidFill>
                <a:latin typeface="Century Gothic" panose="020B0502020202020204" pitchFamily="34" charset="0"/>
                <a:ea typeface="ＭＳ Ｐゴシック" charset="0"/>
                <a:cs typeface="ＭＳ Ｐゴシック" charset="0"/>
              </a:rPr>
            </a:br>
            <a:br>
              <a:rPr lang="fr-FR" sz="4000" dirty="0">
                <a:solidFill>
                  <a:schemeClr val="tx1"/>
                </a:solidFill>
                <a:latin typeface="Century Gothic" panose="020B0502020202020204" pitchFamily="34" charset="0"/>
                <a:ea typeface="ＭＳ Ｐゴシック" charset="0"/>
                <a:cs typeface="ＭＳ Ｐゴシック" charset="0"/>
              </a:rPr>
            </a:br>
            <a:r>
              <a:rPr lang="fr-FR" dirty="0">
                <a:solidFill>
                  <a:schemeClr val="tx1"/>
                </a:solidFill>
                <a:latin typeface="Century Gothic" panose="020B0502020202020204" pitchFamily="34" charset="0"/>
                <a:ea typeface="ＭＳ Ｐゴシック" charset="0"/>
                <a:cs typeface="ＭＳ Ｐゴシック" charset="0"/>
              </a:rPr>
              <a:t>Module  1 </a:t>
            </a:r>
            <a:br>
              <a:rPr lang="fr-FR" dirty="0">
                <a:solidFill>
                  <a:schemeClr val="tx1"/>
                </a:solidFill>
                <a:latin typeface="Century Gothic" panose="020B0502020202020204" pitchFamily="34" charset="0"/>
                <a:ea typeface="ＭＳ Ｐゴシック" charset="0"/>
                <a:cs typeface="ＭＳ Ｐゴシック" charset="0"/>
              </a:rPr>
            </a:br>
            <a:r>
              <a:rPr lang="fr-FR" dirty="0">
                <a:solidFill>
                  <a:schemeClr val="tx1"/>
                </a:solidFill>
                <a:latin typeface="Century Gothic" panose="020B0502020202020204" pitchFamily="34" charset="0"/>
                <a:ea typeface="ＭＳ Ｐゴシック" charset="0"/>
                <a:cs typeface="ＭＳ Ｐゴシック" charset="0"/>
              </a:rPr>
              <a:t>Un syndrome vécu</a:t>
            </a:r>
            <a:br>
              <a:rPr lang="fr-FR" dirty="0">
                <a:solidFill>
                  <a:schemeClr val="tx1"/>
                </a:solidFill>
                <a:latin typeface="Century Gothic" panose="020B0502020202020204" pitchFamily="34" charset="0"/>
                <a:ea typeface="ＭＳ Ｐゴシック" charset="0"/>
                <a:cs typeface="ＭＳ Ｐゴシック" charset="0"/>
              </a:rPr>
            </a:br>
            <a:br>
              <a:rPr lang="fr-FR" sz="3200" dirty="0">
                <a:solidFill>
                  <a:schemeClr val="tx1"/>
                </a:solidFill>
                <a:latin typeface="Century Gothic" panose="020B0502020202020204" pitchFamily="34" charset="0"/>
                <a:ea typeface="ＭＳ Ｐゴシック" charset="0"/>
                <a:cs typeface="ＭＳ Ｐゴシック" charset="0"/>
              </a:rPr>
            </a:br>
            <a:br>
              <a:rPr lang="fr-FR" sz="3200" dirty="0">
                <a:solidFill>
                  <a:schemeClr val="tx1"/>
                </a:solidFill>
                <a:latin typeface="Century Gothic" panose="020B0502020202020204" pitchFamily="34" charset="0"/>
                <a:ea typeface="ＭＳ Ｐゴシック" charset="0"/>
                <a:cs typeface="ＭＳ Ｐゴシック" charset="0"/>
              </a:rPr>
            </a:br>
            <a:endParaRPr lang="fr-FR" dirty="0">
              <a:solidFill>
                <a:schemeClr val="tx1"/>
              </a:solidFill>
              <a:latin typeface="Century Gothic" panose="020B0502020202020204" pitchFamily="34" charset="0"/>
              <a:ea typeface="ＭＳ Ｐゴシック" charset="0"/>
              <a:cs typeface="ＭＳ Ｐゴシック" charset="0"/>
            </a:endParaRPr>
          </a:p>
        </p:txBody>
      </p:sp>
      <p:sp>
        <p:nvSpPr>
          <p:cNvPr id="32770" name="Rectangle 3">
            <a:extLst>
              <a:ext uri="{FF2B5EF4-FFF2-40B4-BE49-F238E27FC236}">
                <a16:creationId xmlns:a16="http://schemas.microsoft.com/office/drawing/2014/main" id="{2BA98279-B213-7AF0-C6D5-9C4FA8A2440B}"/>
              </a:ext>
            </a:extLst>
          </p:cNvPr>
          <p:cNvSpPr>
            <a:spLocks noGrp="1" noChangeArrowheads="1"/>
          </p:cNvSpPr>
          <p:nvPr>
            <p:ph idx="1"/>
          </p:nvPr>
        </p:nvSpPr>
        <p:spPr>
          <a:xfrm>
            <a:off x="447261" y="2438400"/>
            <a:ext cx="8738303" cy="3738562"/>
          </a:xfrm>
        </p:spPr>
        <p:txBody>
          <a:bodyPr anchor="t">
            <a:normAutofit/>
          </a:bodyPr>
          <a:lstStyle/>
          <a:p>
            <a:pPr marL="457200" lvl="1" indent="0" algn="ctr">
              <a:buClr>
                <a:srgbClr val="048B9A"/>
              </a:buClr>
              <a:buSzPct val="70000"/>
              <a:buNone/>
            </a:pPr>
            <a:r>
              <a:rPr lang="fr-FR" sz="2800" i="1" dirty="0">
                <a:latin typeface="Century Gothic" panose="020B0502020202020204" pitchFamily="34" charset="0"/>
                <a:ea typeface="ＭＳ Ｐゴシック" charset="0"/>
                <a:cs typeface="ＭＳ Ｐゴシック" charset="0"/>
              </a:rPr>
              <a:t>Le syndrome de Prader-</a:t>
            </a:r>
            <a:r>
              <a:rPr lang="fr-FR" sz="2800" i="1" dirty="0" err="1">
                <a:latin typeface="Century Gothic" panose="020B0502020202020204" pitchFamily="34" charset="0"/>
                <a:ea typeface="ＭＳ Ｐゴシック" charset="0"/>
                <a:cs typeface="ＭＳ Ｐゴシック" charset="0"/>
              </a:rPr>
              <a:t>Willi</a:t>
            </a:r>
            <a:r>
              <a:rPr lang="fr-FR" sz="2800" i="1" dirty="0">
                <a:latin typeface="Century Gothic" panose="020B0502020202020204" pitchFamily="34" charset="0"/>
                <a:ea typeface="ＭＳ Ｐゴシック" charset="0"/>
                <a:cs typeface="ＭＳ Ｐゴシック" charset="0"/>
              </a:rPr>
              <a:t> </a:t>
            </a:r>
          </a:p>
          <a:p>
            <a:pPr marL="457200" lvl="1" indent="0" algn="ctr">
              <a:buClr>
                <a:srgbClr val="048B9A"/>
              </a:buClr>
              <a:buSzPct val="70000"/>
              <a:buNone/>
            </a:pPr>
            <a:r>
              <a:rPr lang="fr-FR" sz="2800" i="1" dirty="0">
                <a:latin typeface="Century Gothic" panose="020B0502020202020204" pitchFamily="34" charset="0"/>
                <a:ea typeface="ＭＳ Ｐゴシック" charset="0"/>
                <a:cs typeface="ＭＳ Ｐゴシック" charset="0"/>
              </a:rPr>
              <a:t>	est tout d’abord une maladie</a:t>
            </a:r>
          </a:p>
          <a:p>
            <a:pPr marL="457200" lvl="1" indent="0" algn="ctr">
              <a:buClr>
                <a:srgbClr val="048B9A"/>
              </a:buClr>
              <a:buSzPct val="70000"/>
              <a:buNone/>
            </a:pPr>
            <a:endParaRPr lang="fr-FR" sz="1000" i="1" dirty="0">
              <a:latin typeface="Century Gothic" panose="020B0502020202020204" pitchFamily="34" charset="0"/>
              <a:ea typeface="ＭＳ Ｐゴシック" charset="0"/>
              <a:cs typeface="ＭＳ Ｐゴシック" charset="0"/>
            </a:endParaRPr>
          </a:p>
          <a:p>
            <a:pPr marL="457200" lvl="1" indent="0" algn="ctr">
              <a:buClr>
                <a:srgbClr val="048B9A"/>
              </a:buClr>
              <a:buSzPct val="70000"/>
              <a:buNone/>
            </a:pPr>
            <a:r>
              <a:rPr lang="fr-FR" sz="2800" i="1" dirty="0">
                <a:latin typeface="Century Gothic" panose="020B0502020202020204" pitchFamily="34" charset="0"/>
                <a:ea typeface="ＭＳ Ｐゴシック" charset="0"/>
                <a:cs typeface="ＭＳ Ｐゴシック" charset="0"/>
              </a:rPr>
              <a:t>La personne n’est pas  « Prader-</a:t>
            </a:r>
            <a:r>
              <a:rPr lang="fr-FR" sz="2800" i="1" dirty="0" err="1">
                <a:latin typeface="Century Gothic" panose="020B0502020202020204" pitchFamily="34" charset="0"/>
                <a:ea typeface="ＭＳ Ｐゴシック" charset="0"/>
                <a:cs typeface="ＭＳ Ｐゴシック" charset="0"/>
              </a:rPr>
              <a:t>Willi</a:t>
            </a:r>
            <a:r>
              <a:rPr lang="fr-FR" sz="2800" i="1" dirty="0">
                <a:latin typeface="Century Gothic" panose="020B0502020202020204" pitchFamily="34" charset="0"/>
                <a:ea typeface="ＭＳ Ｐゴシック" charset="0"/>
                <a:cs typeface="ＭＳ Ｐゴシック" charset="0"/>
              </a:rPr>
              <a:t> » …  </a:t>
            </a:r>
          </a:p>
          <a:p>
            <a:pPr marL="457200" lvl="1" indent="0" algn="ctr">
              <a:buClr>
                <a:srgbClr val="048B9A"/>
              </a:buClr>
              <a:buSzPct val="70000"/>
              <a:buNone/>
            </a:pPr>
            <a:r>
              <a:rPr lang="fr-FR" sz="2800" i="1" dirty="0">
                <a:latin typeface="Century Gothic" panose="020B0502020202020204" pitchFamily="34" charset="0"/>
                <a:ea typeface="ＭＳ Ｐゴシック" charset="0"/>
                <a:cs typeface="ＭＳ Ｐゴシック" charset="0"/>
              </a:rPr>
              <a:t>Elle est porteuse d’un syndrome de Prader-</a:t>
            </a:r>
            <a:r>
              <a:rPr lang="fr-FR" sz="2800" i="1" dirty="0" err="1">
                <a:latin typeface="Century Gothic" panose="020B0502020202020204" pitchFamily="34" charset="0"/>
                <a:ea typeface="ＭＳ Ｐゴシック" charset="0"/>
                <a:cs typeface="ＭＳ Ｐゴシック" charset="0"/>
              </a:rPr>
              <a:t>Willi</a:t>
            </a:r>
            <a:endParaRPr lang="fr-FR" sz="2800" i="1" dirty="0">
              <a:latin typeface="Century Gothic" panose="020B0502020202020204" pitchFamily="34" charset="0"/>
              <a:ea typeface="ＭＳ Ｐゴシック" charset="0"/>
              <a:cs typeface="ＭＳ Ｐゴシック" charset="0"/>
            </a:endParaRPr>
          </a:p>
          <a:p>
            <a:pPr marL="457200" lvl="1" indent="0" algn="ctr">
              <a:buClr>
                <a:srgbClr val="048B9A"/>
              </a:buClr>
              <a:buSzPct val="70000"/>
              <a:buNone/>
            </a:pPr>
            <a:r>
              <a:rPr lang="fr-FR" sz="1000" i="1" dirty="0">
                <a:latin typeface="Century Gothic" panose="020B0502020202020204" pitchFamily="34" charset="0"/>
                <a:ea typeface="ＭＳ Ｐゴシック" charset="0"/>
                <a:cs typeface="ＭＳ Ｐゴシック" charset="0"/>
              </a:rPr>
              <a:t> </a:t>
            </a:r>
            <a:endParaRPr lang="fr-FR" sz="1000" dirty="0">
              <a:latin typeface="Century Gothic" panose="020B0502020202020204" pitchFamily="34" charset="0"/>
              <a:ea typeface="ＭＳ Ｐゴシック" charset="0"/>
              <a:cs typeface="ＭＳ Ｐゴシック" charset="0"/>
            </a:endParaRPr>
          </a:p>
          <a:p>
            <a:pPr marL="457200" lvl="1" indent="0">
              <a:buClr>
                <a:srgbClr val="048B9A"/>
              </a:buClr>
              <a:buSzPct val="70000"/>
              <a:buNone/>
            </a:pPr>
            <a:r>
              <a:rPr lang="fr-FR" sz="2800" i="1" dirty="0">
                <a:latin typeface="Century Gothic" panose="020B0502020202020204" pitchFamily="34" charset="0"/>
                <a:ea typeface="ＭＳ Ｐゴシック" charset="0"/>
                <a:cs typeface="ＭＳ Ｐゴシック" charset="0"/>
              </a:rPr>
              <a:t>On peut être « Prader-</a:t>
            </a:r>
            <a:r>
              <a:rPr lang="fr-FR" sz="2800" i="1" dirty="0" err="1">
                <a:latin typeface="Century Gothic" panose="020B0502020202020204" pitchFamily="34" charset="0"/>
                <a:ea typeface="ＭＳ Ｐゴシック" charset="0"/>
                <a:cs typeface="ＭＳ Ｐゴシック" charset="0"/>
              </a:rPr>
              <a:t>Willi</a:t>
            </a:r>
            <a:r>
              <a:rPr lang="fr-FR" sz="2800" i="1" dirty="0">
                <a:latin typeface="Century Gothic" panose="020B0502020202020204" pitchFamily="34" charset="0"/>
                <a:ea typeface="ＭＳ Ｐゴシック" charset="0"/>
                <a:cs typeface="ＭＳ Ｐゴシック" charset="0"/>
              </a:rPr>
              <a:t> » et aller très bien !!</a:t>
            </a:r>
          </a:p>
        </p:txBody>
      </p:sp>
      <p:sp>
        <p:nvSpPr>
          <p:cNvPr id="2" name="Espace réservé du pied de page 1">
            <a:extLst>
              <a:ext uri="{FF2B5EF4-FFF2-40B4-BE49-F238E27FC236}">
                <a16:creationId xmlns:a16="http://schemas.microsoft.com/office/drawing/2014/main" id="{128C00A9-35A3-4D93-39F3-F40C29E62F77}"/>
              </a:ext>
            </a:extLst>
          </p:cNvPr>
          <p:cNvSpPr>
            <a:spLocks noGrp="1"/>
          </p:cNvSpPr>
          <p:nvPr>
            <p:ph type="ftr" sz="quarter" idx="11"/>
          </p:nvPr>
        </p:nvSpPr>
        <p:spPr/>
        <p:txBody>
          <a:bodyPr/>
          <a:lstStyle/>
          <a:p>
            <a:pPr>
              <a:defRPr/>
            </a:pPr>
            <a:r>
              <a:rPr lang="fr-FR"/>
              <a:t>PWF_FMOB_Mars_2025</a:t>
            </a:r>
            <a:endParaRPr lang="fr-FR" dirty="0"/>
          </a:p>
        </p:txBody>
      </p:sp>
      <p:sp>
        <p:nvSpPr>
          <p:cNvPr id="3" name="Espace réservé du numéro de diapositive 2">
            <a:extLst>
              <a:ext uri="{FF2B5EF4-FFF2-40B4-BE49-F238E27FC236}">
                <a16:creationId xmlns:a16="http://schemas.microsoft.com/office/drawing/2014/main" id="{B8AACBED-D35A-172A-CBDF-9C23A6C3B672}"/>
              </a:ext>
            </a:extLst>
          </p:cNvPr>
          <p:cNvSpPr>
            <a:spLocks noGrp="1"/>
          </p:cNvSpPr>
          <p:nvPr>
            <p:ph type="sldNum" sz="quarter" idx="12"/>
          </p:nvPr>
        </p:nvSpPr>
        <p:spPr/>
        <p:txBody>
          <a:bodyPr/>
          <a:lstStyle/>
          <a:p>
            <a:pPr>
              <a:defRPr/>
            </a:pPr>
            <a:fld id="{FCEE7C26-5ADD-3248-ACC3-FD5924F78014}" type="slidenum">
              <a:rPr lang="en-US" smtClean="0"/>
              <a:pPr>
                <a:defRPr/>
              </a:pPr>
              <a:t>4</a:t>
            </a:fld>
            <a:endParaRPr lang="en-US" dirty="0"/>
          </a:p>
        </p:txBody>
      </p:sp>
      <p:pic>
        <p:nvPicPr>
          <p:cNvPr id="7" name="Image 6" descr="Une image contenant personne, garçon, jeune&#10;&#10;Description générée automatiquement">
            <a:extLst>
              <a:ext uri="{FF2B5EF4-FFF2-40B4-BE49-F238E27FC236}">
                <a16:creationId xmlns:a16="http://schemas.microsoft.com/office/drawing/2014/main" id="{198AFEA8-8D04-2FA9-F3B4-82948511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324" y="1955088"/>
            <a:ext cx="2157651" cy="1803661"/>
          </a:xfrm>
          <a:prstGeom prst="rect">
            <a:avLst/>
          </a:prstGeom>
        </p:spPr>
      </p:pic>
      <p:sp>
        <p:nvSpPr>
          <p:cNvPr id="5" name="ZoneTexte 4">
            <a:extLst>
              <a:ext uri="{FF2B5EF4-FFF2-40B4-BE49-F238E27FC236}">
                <a16:creationId xmlns:a16="http://schemas.microsoft.com/office/drawing/2014/main" id="{AD5C865E-B58A-E7EC-E2D3-5B0CE7F88C5A}"/>
              </a:ext>
            </a:extLst>
          </p:cNvPr>
          <p:cNvSpPr txBox="1"/>
          <p:nvPr/>
        </p:nvSpPr>
        <p:spPr>
          <a:xfrm>
            <a:off x="447261" y="1429519"/>
            <a:ext cx="7570303" cy="707886"/>
          </a:xfrm>
          <a:prstGeom prst="rect">
            <a:avLst/>
          </a:prstGeom>
          <a:noFill/>
        </p:spPr>
        <p:txBody>
          <a:bodyPr wrap="square" rtlCol="0">
            <a:spAutoFit/>
          </a:bodyPr>
          <a:lstStyle/>
          <a:p>
            <a:r>
              <a:rPr lang="fr-FR" sz="4000" dirty="0">
                <a:solidFill>
                  <a:schemeClr val="tx1"/>
                </a:solidFill>
                <a:latin typeface="Century Gothic" panose="020B0502020202020204" pitchFamily="34" charset="0"/>
                <a:ea typeface="ＭＳ Ｐゴシック" charset="0"/>
                <a:cs typeface="ＭＳ Ｐゴシック" charset="0"/>
              </a:rPr>
              <a:t>Des trajectoires singulières</a:t>
            </a:r>
            <a:endParaRPr lang="fr-FR" sz="4000" dirty="0"/>
          </a:p>
        </p:txBody>
      </p:sp>
    </p:spTree>
    <p:extLst>
      <p:ext uri="{BB962C8B-B14F-4D97-AF65-F5344CB8AC3E}">
        <p14:creationId xmlns:p14="http://schemas.microsoft.com/office/powerpoint/2010/main" val="1538473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106498" name="Espace réservé du pied de page 5"/>
          <p:cNvSpPr txBox="1">
            <a:spLocks noGrp="1"/>
          </p:cNvSpPr>
          <p:nvPr/>
        </p:nvSpPr>
        <p:spPr bwMode="auto">
          <a:xfrm>
            <a:off x="4151313" y="6237288"/>
            <a:ext cx="3960812"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106499" name="Rectangle 2"/>
          <p:cNvSpPr>
            <a:spLocks noGrp="1" noRot="1" noChangeArrowheads="1"/>
          </p:cNvSpPr>
          <p:nvPr>
            <p:ph type="title"/>
          </p:nvPr>
        </p:nvSpPr>
        <p:spPr>
          <a:xfrm>
            <a:off x="512618" y="197863"/>
            <a:ext cx="10841182" cy="1203875"/>
          </a:xfrm>
        </p:spPr>
        <p:txBody>
          <a:bodyPr>
            <a:norm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Que faire après la « crise » ? </a:t>
            </a:r>
          </a:p>
        </p:txBody>
      </p:sp>
      <p:sp>
        <p:nvSpPr>
          <p:cNvPr id="18435" name="Rectangle 3"/>
          <p:cNvSpPr>
            <a:spLocks noGrp="1" noChangeArrowheads="1"/>
          </p:cNvSpPr>
          <p:nvPr>
            <p:ph idx="1"/>
          </p:nvPr>
        </p:nvSpPr>
        <p:spPr>
          <a:xfrm>
            <a:off x="340964" y="1673818"/>
            <a:ext cx="10182386" cy="4682532"/>
          </a:xfrm>
        </p:spPr>
        <p:txBody>
          <a:bodyPr>
            <a:noAutofit/>
          </a:bodyPr>
          <a:lstStyle/>
          <a:p>
            <a:pPr eaLnBrk="1" hangingPunct="1">
              <a:lnSpc>
                <a:spcPct val="90000"/>
              </a:lnSpc>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Rechercher les causes, analyser le déroulement et les solutions qui ont permis de la résoudre</a:t>
            </a:r>
          </a:p>
          <a:p>
            <a:pPr marL="0" indent="0" eaLnBrk="1" hangingPunct="1">
              <a:lnSpc>
                <a:spcPct val="90000"/>
              </a:lnSpc>
              <a:spcBef>
                <a:spcPts val="0"/>
              </a:spcBef>
              <a:buSzPct val="100000"/>
              <a:buNone/>
              <a:defRPr/>
            </a:pPr>
            <a:endParaRPr lang="fr-FR" sz="800" dirty="0">
              <a:latin typeface="Century Gothic" panose="020B0502020202020204" pitchFamily="34" charset="0"/>
              <a:ea typeface="ＭＳ Ｐゴシック" charset="0"/>
              <a:cs typeface="ＭＳ Ｐゴシック" charset="0"/>
            </a:endParaRPr>
          </a:p>
          <a:p>
            <a:pPr marL="39688" indent="0">
              <a:spcBef>
                <a:spcPts val="0"/>
              </a:spcBef>
              <a:buSzPct val="100000"/>
              <a:buNone/>
              <a:defRPr/>
            </a:pPr>
            <a:endParaRPr lang="fr-FR" sz="800" dirty="0">
              <a:latin typeface="Century Gothic" panose="020B0502020202020204" pitchFamily="34" charset="0"/>
              <a:ea typeface="ＭＳ Ｐゴシック" charset="0"/>
              <a:cs typeface="ＭＳ Ｐゴシック" charset="0"/>
            </a:endParaRPr>
          </a:p>
          <a:p>
            <a:pPr eaLnBrk="1" hangingPunct="1">
              <a:lnSpc>
                <a:spcPct val="90000"/>
              </a:lnSpc>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Au calme, réfléchir et  discuter du problème avec la personne, l’aider à verbaliser l’événement</a:t>
            </a:r>
          </a:p>
          <a:p>
            <a:pPr marL="0" indent="0" eaLnBrk="1" hangingPunct="1">
              <a:lnSpc>
                <a:spcPct val="90000"/>
              </a:lnSpc>
              <a:spcBef>
                <a:spcPts val="0"/>
              </a:spcBef>
              <a:buSzPct val="100000"/>
              <a:buNone/>
              <a:defRPr/>
            </a:pPr>
            <a:endParaRPr lang="fr-FR" sz="800" dirty="0">
              <a:latin typeface="Century Gothic" panose="020B0502020202020204" pitchFamily="34" charset="0"/>
              <a:ea typeface="ＭＳ Ｐゴシック" charset="0"/>
              <a:cs typeface="ＭＳ Ｐゴシック" charset="0"/>
            </a:endParaRPr>
          </a:p>
          <a:p>
            <a:pPr eaLnBrk="1" hangingPunct="1">
              <a:lnSpc>
                <a:spcPct val="90000"/>
              </a:lnSpc>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En équipe, avec la personne, avec la famille</a:t>
            </a:r>
          </a:p>
          <a:p>
            <a:pPr lvl="1">
              <a:spcBef>
                <a:spcPts val="0"/>
              </a:spcBef>
              <a:buClr>
                <a:srgbClr val="31859C"/>
              </a:buClr>
              <a:buSzPct val="100000"/>
              <a:defRPr/>
            </a:pPr>
            <a:r>
              <a:rPr lang="fr-FR" dirty="0">
                <a:latin typeface="Century Gothic" panose="020B0502020202020204" pitchFamily="34" charset="0"/>
                <a:ea typeface="ＭＳ Ｐゴシック" charset="0"/>
                <a:cs typeface="ＭＳ Ｐゴシック" charset="0"/>
              </a:rPr>
              <a:t>Revoir le projet de vie (donner un sens au quotidien)</a:t>
            </a:r>
          </a:p>
          <a:p>
            <a:pPr lvl="1">
              <a:spcBef>
                <a:spcPts val="0"/>
              </a:spcBef>
              <a:buClr>
                <a:srgbClr val="31859C"/>
              </a:buClr>
              <a:buSzPct val="100000"/>
              <a:defRPr/>
            </a:pPr>
            <a:r>
              <a:rPr lang="fr-FR" dirty="0">
                <a:latin typeface="Century Gothic" panose="020B0502020202020204" pitchFamily="34" charset="0"/>
                <a:ea typeface="ＭＳ Ｐゴシック" charset="0"/>
                <a:cs typeface="ＭＳ Ｐゴシック" charset="0"/>
              </a:rPr>
              <a:t>Revoir le contrat  (le contrat fait tiers)</a:t>
            </a:r>
          </a:p>
          <a:p>
            <a:pPr lvl="1">
              <a:spcBef>
                <a:spcPts val="0"/>
              </a:spcBef>
              <a:buClr>
                <a:srgbClr val="31859C"/>
              </a:buClr>
              <a:buSzPct val="100000"/>
              <a:defRPr/>
            </a:pPr>
            <a:r>
              <a:rPr lang="fr-FR" dirty="0">
                <a:latin typeface="Century Gothic" panose="020B0502020202020204" pitchFamily="34" charset="0"/>
                <a:ea typeface="ＭＳ Ｐゴシック" charset="0"/>
                <a:cs typeface="ＭＳ Ｐゴシック" charset="0"/>
              </a:rPr>
              <a:t>Importance d’une supervision</a:t>
            </a:r>
          </a:p>
          <a:p>
            <a:pPr>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Cahier de suivi « crises » </a:t>
            </a:r>
          </a:p>
          <a:p>
            <a:pPr marL="0" indent="0">
              <a:spcBef>
                <a:spcPts val="0"/>
              </a:spcBef>
              <a:buSzPct val="100000"/>
              <a:buNone/>
              <a:defRPr/>
            </a:pPr>
            <a:r>
              <a:rPr lang="fr-FR" sz="2400" dirty="0">
                <a:latin typeface="Century Gothic" panose="020B0502020202020204" pitchFamily="34" charset="0"/>
                <a:ea typeface="ＭＳ Ｐゴシック" charset="0"/>
                <a:cs typeface="ＭＳ Ｐゴシック" charset="0"/>
              </a:rPr>
              <a:t>	- Tableau avec informations factuelles (date, lieu, 	contexte, résolution, décisions) </a:t>
            </a:r>
          </a:p>
          <a:p>
            <a:pPr marL="39688" indent="0">
              <a:spcBef>
                <a:spcPts val="0"/>
              </a:spcBef>
              <a:buSzPct val="100000"/>
              <a:buNone/>
              <a:defRPr/>
            </a:pPr>
            <a:r>
              <a:rPr lang="fr-FR" sz="2400" dirty="0">
                <a:latin typeface="Century Gothic" panose="020B0502020202020204" pitchFamily="34" charset="0"/>
                <a:ea typeface="ＭＳ Ｐゴシック" charset="0"/>
                <a:cs typeface="ＭＳ Ｐゴシック" charset="0"/>
              </a:rPr>
              <a:t>	- Repérage de situations similaires ayant déclenché la crise</a:t>
            </a:r>
          </a:p>
          <a:p>
            <a:pPr marL="39688" indent="0">
              <a:spcBef>
                <a:spcPts val="0"/>
              </a:spcBef>
              <a:buSzPct val="100000"/>
              <a:buNone/>
              <a:defRPr/>
            </a:pPr>
            <a:r>
              <a:rPr lang="fr-FR" sz="2400" dirty="0">
                <a:latin typeface="Century Gothic" panose="020B0502020202020204" pitchFamily="34" charset="0"/>
                <a:ea typeface="ＭＳ Ｐゴシック" charset="0"/>
                <a:cs typeface="ＭＳ Ｐゴシック" charset="0"/>
              </a:rPr>
              <a:t>	- Quelle est la fonction de la crise ?</a:t>
            </a:r>
          </a:p>
          <a:p>
            <a:pPr marL="457200" lvl="1" indent="0">
              <a:spcBef>
                <a:spcPts val="0"/>
              </a:spcBef>
              <a:buClr>
                <a:srgbClr val="31859C"/>
              </a:buClr>
              <a:buSzPct val="100000"/>
              <a:buNone/>
              <a:defRPr/>
            </a:pPr>
            <a:endParaRPr lang="fr-FR" dirty="0">
              <a:latin typeface="Century Gothic" panose="020B0502020202020204" pitchFamily="34" charset="0"/>
              <a:ea typeface="ＭＳ Ｐゴシック" charset="0"/>
              <a:cs typeface="ＭＳ Ｐゴシック" charset="0"/>
            </a:endParaRPr>
          </a:p>
        </p:txBody>
      </p:sp>
      <p:sp>
        <p:nvSpPr>
          <p:cNvPr id="3" name="Espace réservé du pied de page 2">
            <a:extLst>
              <a:ext uri="{FF2B5EF4-FFF2-40B4-BE49-F238E27FC236}">
                <a16:creationId xmlns:a16="http://schemas.microsoft.com/office/drawing/2014/main" id="{1DA25894-C86E-0346-97BC-422F34D67DD5}"/>
              </a:ext>
            </a:extLst>
          </p:cNvPr>
          <p:cNvSpPr>
            <a:spLocks noGrp="1"/>
          </p:cNvSpPr>
          <p:nvPr>
            <p:ph type="ftr" sz="quarter" idx="11"/>
          </p:nvPr>
        </p:nvSpPr>
        <p:spPr/>
        <p:txBody>
          <a:bodyPr/>
          <a:lstStyle/>
          <a:p>
            <a:r>
              <a:rPr lang="fr-FR"/>
              <a:t>PWF_FMOB_Mars_2025</a:t>
            </a:r>
            <a:endParaRPr lang="fr-FR" dirty="0"/>
          </a:p>
        </p:txBody>
      </p:sp>
      <p:sp>
        <p:nvSpPr>
          <p:cNvPr id="5" name="Espace réservé du numéro de diapositive 4">
            <a:extLst>
              <a:ext uri="{FF2B5EF4-FFF2-40B4-BE49-F238E27FC236}">
                <a16:creationId xmlns:a16="http://schemas.microsoft.com/office/drawing/2014/main" id="{B35AEAD0-9C24-57FA-1491-F0E3826E4BB2}"/>
              </a:ext>
            </a:extLst>
          </p:cNvPr>
          <p:cNvSpPr>
            <a:spLocks noGrp="1"/>
          </p:cNvSpPr>
          <p:nvPr>
            <p:ph type="sldNum" sz="quarter" idx="12"/>
          </p:nvPr>
        </p:nvSpPr>
        <p:spPr/>
        <p:txBody>
          <a:bodyPr/>
          <a:lstStyle/>
          <a:p>
            <a:fld id="{E4D72145-4092-4AE1-9643-D15D8F9894BE}" type="slidenum">
              <a:rPr lang="fr-FR" smtClean="0"/>
              <a:t>40</a:t>
            </a:fld>
            <a:endParaRPr lang="fr-FR"/>
          </a:p>
        </p:txBody>
      </p:sp>
    </p:spTree>
    <p:extLst>
      <p:ext uri="{BB962C8B-B14F-4D97-AF65-F5344CB8AC3E}">
        <p14:creationId xmlns:p14="http://schemas.microsoft.com/office/powerpoint/2010/main" val="2711695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1C3B602-292B-43A9-88B8-9D8BC2562803}"/>
              </a:ext>
            </a:extLst>
          </p:cNvPr>
          <p:cNvSpPr txBox="1">
            <a:spLocks/>
          </p:cNvSpPr>
          <p:nvPr/>
        </p:nvSpPr>
        <p:spPr>
          <a:xfrm>
            <a:off x="393700" y="136518"/>
            <a:ext cx="9826438" cy="1209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latin typeface="Century Gothic" panose="020B0502020202020204" pitchFamily="34" charset="0"/>
              </a:rPr>
              <a:t>Grille d’analyse fonctionnelle des « crises » (ABC)</a:t>
            </a:r>
          </a:p>
        </p:txBody>
      </p:sp>
      <p:graphicFrame>
        <p:nvGraphicFramePr>
          <p:cNvPr id="3" name="Tableau 4">
            <a:extLst>
              <a:ext uri="{FF2B5EF4-FFF2-40B4-BE49-F238E27FC236}">
                <a16:creationId xmlns:a16="http://schemas.microsoft.com/office/drawing/2014/main" id="{B738DACF-B360-3E45-9DF0-FAE654A1C853}"/>
              </a:ext>
            </a:extLst>
          </p:cNvPr>
          <p:cNvGraphicFramePr>
            <a:graphicFrameLocks noGrp="1"/>
          </p:cNvGraphicFramePr>
          <p:nvPr>
            <p:extLst>
              <p:ext uri="{D42A27DB-BD31-4B8C-83A1-F6EECF244321}">
                <p14:modId xmlns:p14="http://schemas.microsoft.com/office/powerpoint/2010/main" val="1682001191"/>
              </p:ext>
            </p:extLst>
          </p:nvPr>
        </p:nvGraphicFramePr>
        <p:xfrm>
          <a:off x="393700" y="1735810"/>
          <a:ext cx="9993176" cy="4248803"/>
        </p:xfrm>
        <a:graphic>
          <a:graphicData uri="http://schemas.openxmlformats.org/drawingml/2006/table">
            <a:tbl>
              <a:tblPr firstRow="1" bandRow="1">
                <a:tableStyleId>{5C22544A-7EE6-4342-B048-85BDC9FD1C3A}</a:tableStyleId>
              </a:tblPr>
              <a:tblGrid>
                <a:gridCol w="916631">
                  <a:extLst>
                    <a:ext uri="{9D8B030D-6E8A-4147-A177-3AD203B41FA5}">
                      <a16:colId xmlns:a16="http://schemas.microsoft.com/office/drawing/2014/main" val="3626003697"/>
                    </a:ext>
                  </a:extLst>
                </a:gridCol>
                <a:gridCol w="1045411">
                  <a:extLst>
                    <a:ext uri="{9D8B030D-6E8A-4147-A177-3AD203B41FA5}">
                      <a16:colId xmlns:a16="http://schemas.microsoft.com/office/drawing/2014/main" val="4167617183"/>
                    </a:ext>
                  </a:extLst>
                </a:gridCol>
                <a:gridCol w="1596326">
                  <a:extLst>
                    <a:ext uri="{9D8B030D-6E8A-4147-A177-3AD203B41FA5}">
                      <a16:colId xmlns:a16="http://schemas.microsoft.com/office/drawing/2014/main" val="768053581"/>
                    </a:ext>
                  </a:extLst>
                </a:gridCol>
                <a:gridCol w="2448732">
                  <a:extLst>
                    <a:ext uri="{9D8B030D-6E8A-4147-A177-3AD203B41FA5}">
                      <a16:colId xmlns:a16="http://schemas.microsoft.com/office/drawing/2014/main" val="3093206017"/>
                    </a:ext>
                  </a:extLst>
                </a:gridCol>
                <a:gridCol w="2309247">
                  <a:extLst>
                    <a:ext uri="{9D8B030D-6E8A-4147-A177-3AD203B41FA5}">
                      <a16:colId xmlns:a16="http://schemas.microsoft.com/office/drawing/2014/main" val="2269287739"/>
                    </a:ext>
                  </a:extLst>
                </a:gridCol>
                <a:gridCol w="1676829">
                  <a:extLst>
                    <a:ext uri="{9D8B030D-6E8A-4147-A177-3AD203B41FA5}">
                      <a16:colId xmlns:a16="http://schemas.microsoft.com/office/drawing/2014/main" val="1733716942"/>
                    </a:ext>
                  </a:extLst>
                </a:gridCol>
              </a:tblGrid>
              <a:tr h="1331092">
                <a:tc>
                  <a:txBody>
                    <a:bodyPr/>
                    <a:lstStyle/>
                    <a:p>
                      <a:r>
                        <a:rPr lang="fr-FR" sz="2000" b="0" dirty="0">
                          <a:solidFill>
                            <a:schemeClr val="tx1"/>
                          </a:solidFill>
                          <a:latin typeface="Century Gothic" panose="020B0502020202020204" pitchFamily="34" charset="0"/>
                        </a:rPr>
                        <a:t>Date</a:t>
                      </a:r>
                    </a:p>
                    <a:p>
                      <a:r>
                        <a:rPr lang="fr-FR" sz="2000" b="0" dirty="0">
                          <a:solidFill>
                            <a:schemeClr val="tx1"/>
                          </a:solidFill>
                          <a:latin typeface="Century Gothic" panose="020B0502020202020204" pitchFamily="34" charset="0"/>
                        </a:rPr>
                        <a:t>Heure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FR" sz="2000" b="0" dirty="0">
                          <a:solidFill>
                            <a:schemeClr val="tx1"/>
                          </a:solidFill>
                          <a:latin typeface="Century Gothic" panose="020B0502020202020204" pitchFamily="34" charset="0"/>
                        </a:rPr>
                        <a:t>Lieu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FR" sz="2000" b="0" dirty="0">
                          <a:solidFill>
                            <a:schemeClr val="tx1"/>
                          </a:solidFill>
                          <a:latin typeface="Century Gothic" panose="020B0502020202020204" pitchFamily="34" charset="0"/>
                        </a:rPr>
                        <a:t>Personnes présentes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FR" sz="2000" b="0" dirty="0">
                          <a:solidFill>
                            <a:schemeClr val="tx1"/>
                          </a:solidFill>
                          <a:latin typeface="Century Gothic" panose="020B0502020202020204" pitchFamily="34" charset="0"/>
                        </a:rPr>
                        <a:t>Antécédents</a:t>
                      </a:r>
                    </a:p>
                    <a:p>
                      <a:r>
                        <a:rPr lang="fr-FR" sz="2000" b="0" dirty="0">
                          <a:solidFill>
                            <a:schemeClr val="tx1"/>
                          </a:solidFill>
                          <a:latin typeface="Century Gothic" panose="020B0502020202020204" pitchFamily="34" charset="0"/>
                        </a:rPr>
                        <a:t>Que se passe-t-il juste avant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FR" sz="2000" b="0" dirty="0">
                          <a:solidFill>
                            <a:schemeClr val="tx1"/>
                          </a:solidFill>
                          <a:latin typeface="Century Gothic" panose="020B0502020202020204" pitchFamily="34" charset="0"/>
                        </a:rPr>
                        <a:t>Comportement Que fait, que dit la personne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FR" sz="2000" b="0" dirty="0">
                          <a:solidFill>
                            <a:schemeClr val="tx1"/>
                          </a:solidFill>
                          <a:latin typeface="Century Gothic" panose="020B0502020202020204" pitchFamily="34" charset="0"/>
                        </a:rPr>
                        <a:t>Suite </a:t>
                      </a:r>
                    </a:p>
                    <a:p>
                      <a:r>
                        <a:rPr lang="fr-FR" sz="2000" b="0" dirty="0">
                          <a:solidFill>
                            <a:schemeClr val="tx1"/>
                          </a:solidFill>
                          <a:latin typeface="Century Gothic" panose="020B0502020202020204" pitchFamily="34" charset="0"/>
                        </a:rPr>
                        <a:t>Quelle(s) solution(s)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89651180"/>
                  </a:ext>
                </a:extLst>
              </a:tr>
              <a:tr h="2917711">
                <a:tc>
                  <a:txBody>
                    <a:bodyPr/>
                    <a:lstStyle/>
                    <a:p>
                      <a:endParaRPr lang="fr-FR"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fr-FR"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fr-FR"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fr-FR"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fr-FR"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fr-FR"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79582913"/>
                  </a:ext>
                </a:extLst>
              </a:tr>
            </a:tbl>
          </a:graphicData>
        </a:graphic>
      </p:graphicFrame>
      <p:sp>
        <p:nvSpPr>
          <p:cNvPr id="9" name="Espace réservé du pied de page 8">
            <a:extLst>
              <a:ext uri="{FF2B5EF4-FFF2-40B4-BE49-F238E27FC236}">
                <a16:creationId xmlns:a16="http://schemas.microsoft.com/office/drawing/2014/main" id="{8DA637B8-655A-D744-B012-DA377A62C9D6}"/>
              </a:ext>
            </a:extLst>
          </p:cNvPr>
          <p:cNvSpPr>
            <a:spLocks noGrp="1"/>
          </p:cNvSpPr>
          <p:nvPr>
            <p:ph type="ftr" sz="quarter" idx="11"/>
          </p:nvPr>
        </p:nvSpPr>
        <p:spPr/>
        <p:txBody>
          <a:bodyPr/>
          <a:lstStyle/>
          <a:p>
            <a:r>
              <a:rPr lang="fr-FR"/>
              <a:t>PWF_FMOB_Mars_2025</a:t>
            </a:r>
          </a:p>
        </p:txBody>
      </p:sp>
      <p:sp>
        <p:nvSpPr>
          <p:cNvPr id="5" name="Espace réservé du numéro de diapositive 4">
            <a:extLst>
              <a:ext uri="{FF2B5EF4-FFF2-40B4-BE49-F238E27FC236}">
                <a16:creationId xmlns:a16="http://schemas.microsoft.com/office/drawing/2014/main" id="{D362233F-FFE1-5350-5A3A-28A110CB0336}"/>
              </a:ext>
            </a:extLst>
          </p:cNvPr>
          <p:cNvSpPr>
            <a:spLocks noGrp="1"/>
          </p:cNvSpPr>
          <p:nvPr>
            <p:ph type="sldNum" sz="quarter" idx="12"/>
          </p:nvPr>
        </p:nvSpPr>
        <p:spPr/>
        <p:txBody>
          <a:bodyPr/>
          <a:lstStyle/>
          <a:p>
            <a:fld id="{E4D72145-4092-4AE1-9643-D15D8F9894BE}" type="slidenum">
              <a:rPr lang="fr-FR" smtClean="0"/>
              <a:t>41</a:t>
            </a:fld>
            <a:endParaRPr lang="fr-FR"/>
          </a:p>
        </p:txBody>
      </p:sp>
    </p:spTree>
    <p:extLst>
      <p:ext uri="{BB962C8B-B14F-4D97-AF65-F5344CB8AC3E}">
        <p14:creationId xmlns:p14="http://schemas.microsoft.com/office/powerpoint/2010/main" val="1861038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C0A2B-EA46-DD18-6E90-59D9A93609D4}"/>
              </a:ext>
            </a:extLst>
          </p:cNvPr>
          <p:cNvSpPr>
            <a:spLocks noGrp="1"/>
          </p:cNvSpPr>
          <p:nvPr>
            <p:ph type="title"/>
          </p:nvPr>
        </p:nvSpPr>
        <p:spPr>
          <a:xfrm>
            <a:off x="838200" y="365126"/>
            <a:ext cx="9385092" cy="1036612"/>
          </a:xfrm>
        </p:spPr>
        <p:txBody>
          <a:bodyPr>
            <a:normAutofit/>
          </a:bodyPr>
          <a:lstStyle/>
          <a:p>
            <a:r>
              <a:rPr lang="fr-FR" sz="4000" dirty="0">
                <a:solidFill>
                  <a:schemeClr val="tx1"/>
                </a:solidFill>
                <a:latin typeface="Century Gothic" panose="020B0502020202020204" pitchFamily="34" charset="0"/>
              </a:rPr>
              <a:t>Analyse fonctionnelle (ABC)</a:t>
            </a:r>
          </a:p>
        </p:txBody>
      </p:sp>
      <p:pic>
        <p:nvPicPr>
          <p:cNvPr id="5" name="Espace réservé du contenu 4">
            <a:extLst>
              <a:ext uri="{FF2B5EF4-FFF2-40B4-BE49-F238E27FC236}">
                <a16:creationId xmlns:a16="http://schemas.microsoft.com/office/drawing/2014/main" id="{9F84E7D3-5A3D-97A3-322C-A52694EDC247}"/>
              </a:ext>
            </a:extLst>
          </p:cNvPr>
          <p:cNvPicPr>
            <a:picLocks noGrp="1" noChangeAspect="1"/>
          </p:cNvPicPr>
          <p:nvPr>
            <p:ph idx="1"/>
          </p:nvPr>
        </p:nvPicPr>
        <p:blipFill>
          <a:blip r:embed="rId3"/>
          <a:stretch>
            <a:fillRect/>
          </a:stretch>
        </p:blipFill>
        <p:spPr>
          <a:xfrm>
            <a:off x="1800025" y="1918451"/>
            <a:ext cx="8628181" cy="4291102"/>
          </a:xfrm>
          <a:ln>
            <a:solidFill>
              <a:schemeClr val="accent5"/>
            </a:solidFill>
          </a:ln>
        </p:spPr>
      </p:pic>
      <p:sp>
        <p:nvSpPr>
          <p:cNvPr id="3" name="Espace réservé du pied de page 2">
            <a:extLst>
              <a:ext uri="{FF2B5EF4-FFF2-40B4-BE49-F238E27FC236}">
                <a16:creationId xmlns:a16="http://schemas.microsoft.com/office/drawing/2014/main" id="{49C1D4A9-BA4E-A07D-C8DC-C01C918057E2}"/>
              </a:ext>
            </a:extLst>
          </p:cNvPr>
          <p:cNvSpPr>
            <a:spLocks noGrp="1"/>
          </p:cNvSpPr>
          <p:nvPr>
            <p:ph type="ftr" sz="quarter" idx="11"/>
          </p:nvPr>
        </p:nvSpPr>
        <p:spPr/>
        <p:txBody>
          <a:bodyPr/>
          <a:lstStyle/>
          <a:p>
            <a:r>
              <a:rPr lang="fr-FR"/>
              <a:t>PWF_FMOB_Mars_2025</a:t>
            </a:r>
          </a:p>
        </p:txBody>
      </p:sp>
      <p:sp>
        <p:nvSpPr>
          <p:cNvPr id="4" name="Espace réservé du numéro de diapositive 3">
            <a:extLst>
              <a:ext uri="{FF2B5EF4-FFF2-40B4-BE49-F238E27FC236}">
                <a16:creationId xmlns:a16="http://schemas.microsoft.com/office/drawing/2014/main" id="{A60D73C4-8170-8710-5B57-713571E12FAA}"/>
              </a:ext>
            </a:extLst>
          </p:cNvPr>
          <p:cNvSpPr>
            <a:spLocks noGrp="1"/>
          </p:cNvSpPr>
          <p:nvPr>
            <p:ph type="sldNum" sz="quarter" idx="12"/>
          </p:nvPr>
        </p:nvSpPr>
        <p:spPr/>
        <p:txBody>
          <a:bodyPr/>
          <a:lstStyle/>
          <a:p>
            <a:fld id="{E4D72145-4092-4AE1-9643-D15D8F9894BE}" type="slidenum">
              <a:rPr lang="fr-FR" smtClean="0"/>
              <a:t>42</a:t>
            </a:fld>
            <a:endParaRPr lang="fr-FR"/>
          </a:p>
        </p:txBody>
      </p:sp>
    </p:spTree>
    <p:extLst>
      <p:ext uri="{BB962C8B-B14F-4D97-AF65-F5344CB8AC3E}">
        <p14:creationId xmlns:p14="http://schemas.microsoft.com/office/powerpoint/2010/main" val="2418209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112642" name="Espace réservé du pied de page 5"/>
          <p:cNvSpPr txBox="1">
            <a:spLocks noGrp="1"/>
          </p:cNvSpPr>
          <p:nvPr/>
        </p:nvSpPr>
        <p:spPr bwMode="auto">
          <a:xfrm>
            <a:off x="4151313" y="6237288"/>
            <a:ext cx="3960812"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112643" name="Rectangle 2"/>
          <p:cNvSpPr>
            <a:spLocks noGrp="1" noRot="1" noChangeArrowheads="1"/>
          </p:cNvSpPr>
          <p:nvPr>
            <p:ph type="title"/>
          </p:nvPr>
        </p:nvSpPr>
        <p:spPr>
          <a:xfrm>
            <a:off x="457200" y="263236"/>
            <a:ext cx="10896600" cy="1138502"/>
          </a:xfrm>
        </p:spPr>
        <p:txBody>
          <a:bodyPr>
            <a:no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Les troubles psychiques</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Les crises aiguës (1)</a:t>
            </a:r>
          </a:p>
        </p:txBody>
      </p:sp>
      <p:sp>
        <p:nvSpPr>
          <p:cNvPr id="112644" name="Rectangle 3"/>
          <p:cNvSpPr>
            <a:spLocks noGrp="1" noChangeArrowheads="1"/>
          </p:cNvSpPr>
          <p:nvPr>
            <p:ph idx="1"/>
          </p:nvPr>
        </p:nvSpPr>
        <p:spPr>
          <a:xfrm>
            <a:off x="325463" y="1642821"/>
            <a:ext cx="10306374" cy="4713530"/>
          </a:xfrm>
        </p:spPr>
        <p:txBody>
          <a:bodyPr>
            <a:normAutofit fontScale="92500" lnSpcReduction="10000"/>
          </a:bodyPr>
          <a:lstStyle/>
          <a:p>
            <a:pPr>
              <a:spcBef>
                <a:spcPts val="600"/>
              </a:spcBef>
              <a:buSzPct val="100000"/>
              <a:buFont typeface="Arial" panose="020B0604020202020204" pitchFamily="34" charset="0"/>
              <a:buChar char="•"/>
            </a:pPr>
            <a:r>
              <a:rPr lang="fr-FR" sz="2600" b="1" dirty="0">
                <a:latin typeface="Century Gothic" panose="020B0502020202020204" pitchFamily="34" charset="0"/>
              </a:rPr>
              <a:t>Le SPW n’est pas une maladie mentale répertoriée </a:t>
            </a:r>
            <a:r>
              <a:rPr lang="fr-FR" sz="2600" dirty="0">
                <a:latin typeface="Century Gothic" panose="020B0502020202020204" pitchFamily="34" charset="0"/>
              </a:rPr>
              <a:t>(CIM X, DSM V) malgré des symptômes psychiatriques identifiables</a:t>
            </a:r>
          </a:p>
          <a:p>
            <a:pPr lvl="1">
              <a:spcBef>
                <a:spcPts val="600"/>
              </a:spcBef>
              <a:buClr>
                <a:srgbClr val="31859C"/>
              </a:buClr>
              <a:buSzPct val="100000"/>
            </a:pPr>
            <a:r>
              <a:rPr lang="fr-FR" sz="2600" dirty="0">
                <a:latin typeface="Century Gothic" panose="020B0502020202020204" pitchFamily="34" charset="0"/>
              </a:rPr>
              <a:t>Troubles anxieux</a:t>
            </a:r>
          </a:p>
          <a:p>
            <a:pPr lvl="1">
              <a:spcBef>
                <a:spcPts val="600"/>
              </a:spcBef>
              <a:buClr>
                <a:srgbClr val="31859C"/>
              </a:buClr>
              <a:buSzPct val="100000"/>
            </a:pPr>
            <a:r>
              <a:rPr lang="fr-FR" sz="2600" dirty="0">
                <a:latin typeface="Century Gothic" panose="020B0502020202020204" pitchFamily="34" charset="0"/>
              </a:rPr>
              <a:t>Troubles dépressifs</a:t>
            </a:r>
          </a:p>
          <a:p>
            <a:pPr lvl="1">
              <a:spcBef>
                <a:spcPts val="600"/>
              </a:spcBef>
              <a:buClr>
                <a:srgbClr val="31859C"/>
              </a:buClr>
              <a:buSzPct val="100000"/>
            </a:pPr>
            <a:r>
              <a:rPr lang="fr-FR" sz="2600" dirty="0">
                <a:latin typeface="Century Gothic" panose="020B0502020202020204" pitchFamily="34" charset="0"/>
              </a:rPr>
              <a:t>Troubles de l’humeur</a:t>
            </a:r>
          </a:p>
          <a:p>
            <a:pPr lvl="1">
              <a:spcBef>
                <a:spcPts val="600"/>
              </a:spcBef>
              <a:buClr>
                <a:srgbClr val="31859C"/>
              </a:buClr>
              <a:buSzPct val="100000"/>
            </a:pPr>
            <a:r>
              <a:rPr lang="fr-FR" sz="2600" dirty="0">
                <a:latin typeface="Century Gothic" panose="020B0502020202020204" pitchFamily="34" charset="0"/>
              </a:rPr>
              <a:t>Troubles autistiques</a:t>
            </a:r>
          </a:p>
          <a:p>
            <a:pPr lvl="1">
              <a:spcBef>
                <a:spcPts val="600"/>
              </a:spcBef>
              <a:buClr>
                <a:srgbClr val="31859C"/>
              </a:buClr>
              <a:buSzPct val="100000"/>
            </a:pPr>
            <a:r>
              <a:rPr lang="fr-FR" sz="2600" dirty="0">
                <a:latin typeface="Century Gothic" panose="020B0502020202020204" pitchFamily="34" charset="0"/>
              </a:rPr>
              <a:t>Symptômes psychotiques, décompensations …</a:t>
            </a:r>
          </a:p>
          <a:p>
            <a:pPr marL="457200" lvl="1" indent="0">
              <a:spcBef>
                <a:spcPts val="600"/>
              </a:spcBef>
              <a:buClr>
                <a:srgbClr val="31859C"/>
              </a:buClr>
              <a:buSzPct val="100000"/>
              <a:buNone/>
            </a:pPr>
            <a:endParaRPr lang="fr-FR" sz="900" dirty="0">
              <a:latin typeface="Century Gothic" panose="020B0502020202020204" pitchFamily="34" charset="0"/>
            </a:endParaRPr>
          </a:p>
          <a:p>
            <a:pPr>
              <a:lnSpc>
                <a:spcPct val="80000"/>
              </a:lnSpc>
              <a:spcBef>
                <a:spcPts val="600"/>
              </a:spcBef>
              <a:buFont typeface="Arial" panose="020B0604020202020204" pitchFamily="34" charset="0"/>
              <a:buChar char="•"/>
            </a:pPr>
            <a:r>
              <a:rPr lang="fr-FR" sz="2600" dirty="0">
                <a:latin typeface="Century Gothic" panose="020B0502020202020204" pitchFamily="34" charset="0"/>
                <a:ea typeface="ＭＳ Ｐゴシック" charset="0"/>
                <a:cs typeface="ＭＳ Ｐゴシック" charset="0"/>
              </a:rPr>
              <a:t>Manifestations soudaines, violentes, déroutantes</a:t>
            </a:r>
          </a:p>
          <a:p>
            <a:pPr marL="0" indent="0">
              <a:lnSpc>
                <a:spcPct val="80000"/>
              </a:lnSpc>
              <a:spcBef>
                <a:spcPts val="600"/>
              </a:spcBef>
              <a:buNone/>
            </a:pPr>
            <a:endParaRPr lang="fr-FR" sz="900" dirty="0">
              <a:latin typeface="Century Gothic" panose="020B0502020202020204" pitchFamily="34" charset="0"/>
              <a:ea typeface="ＭＳ Ｐゴシック" charset="0"/>
              <a:cs typeface="ＭＳ Ｐゴシック" charset="0"/>
            </a:endParaRPr>
          </a:p>
          <a:p>
            <a:pPr>
              <a:lnSpc>
                <a:spcPct val="80000"/>
              </a:lnSpc>
              <a:spcBef>
                <a:spcPts val="600"/>
              </a:spcBef>
              <a:buFont typeface="Arial" panose="020B0604020202020204" pitchFamily="34" charset="0"/>
              <a:buChar char="•"/>
            </a:pPr>
            <a:r>
              <a:rPr lang="fr-FR" sz="2600" b="1" dirty="0">
                <a:latin typeface="Century Gothic" panose="020B0502020202020204" pitchFamily="34" charset="0"/>
                <a:ea typeface="ＭＳ Ｐゴシック" charset="0"/>
                <a:cs typeface="ＭＳ Ｐゴシック" charset="0"/>
              </a:rPr>
              <a:t>Distinguer ce qui relève</a:t>
            </a:r>
          </a:p>
          <a:p>
            <a:pPr marL="0" indent="0">
              <a:lnSpc>
                <a:spcPct val="80000"/>
              </a:lnSpc>
              <a:spcBef>
                <a:spcPts val="600"/>
              </a:spcBef>
              <a:buNone/>
            </a:pPr>
            <a:r>
              <a:rPr lang="fr-FR" sz="2600" b="1" dirty="0">
                <a:latin typeface="Century Gothic" panose="020B0502020202020204" pitchFamily="34" charset="0"/>
                <a:ea typeface="ＭＳ Ｐゴシック" charset="0"/>
                <a:cs typeface="ＭＳ Ｐゴシック" charset="0"/>
              </a:rPr>
              <a:t>	- d’un trouble psychique ou </a:t>
            </a:r>
          </a:p>
          <a:p>
            <a:pPr marL="0" indent="0">
              <a:lnSpc>
                <a:spcPct val="80000"/>
              </a:lnSpc>
              <a:spcBef>
                <a:spcPts val="600"/>
              </a:spcBef>
              <a:buNone/>
            </a:pPr>
            <a:r>
              <a:rPr lang="fr-FR" sz="2600" b="1" dirty="0">
                <a:latin typeface="Century Gothic" panose="020B0502020202020204" pitchFamily="34" charset="0"/>
                <a:ea typeface="ＭＳ Ｐゴシック" charset="0"/>
                <a:cs typeface="ＭＳ Ｐゴシック" charset="0"/>
              </a:rPr>
              <a:t>	- d’une incompréhension de l’environnement, génératrice 	d’angoisse, de comportement inadapté </a:t>
            </a:r>
          </a:p>
          <a:p>
            <a:pPr marL="0" indent="0">
              <a:lnSpc>
                <a:spcPct val="80000"/>
              </a:lnSpc>
              <a:buNone/>
            </a:pPr>
            <a:endParaRPr lang="fr-FR" sz="800" dirty="0">
              <a:latin typeface="Century Gothic" panose="020B0502020202020204" pitchFamily="34" charset="0"/>
              <a:ea typeface="ＭＳ Ｐゴシック" charset="0"/>
              <a:cs typeface="ＭＳ Ｐゴシック" charset="0"/>
            </a:endParaRPr>
          </a:p>
          <a:p>
            <a:pPr>
              <a:lnSpc>
                <a:spcPct val="80000"/>
              </a:lnSpc>
              <a:buFont typeface="Arial" panose="020B0604020202020204" pitchFamily="34" charset="0"/>
              <a:buChar char="•"/>
            </a:pPr>
            <a:endParaRPr lang="fr-FR" dirty="0">
              <a:latin typeface="Century Gothic" panose="020B0502020202020204" pitchFamily="34" charset="0"/>
              <a:ea typeface="ＭＳ Ｐゴシック" charset="0"/>
              <a:cs typeface="ＭＳ Ｐゴシック" charset="0"/>
            </a:endParaRPr>
          </a:p>
          <a:p>
            <a:pPr marL="0" indent="0">
              <a:spcBef>
                <a:spcPts val="0"/>
              </a:spcBef>
              <a:buSzPct val="100000"/>
              <a:buNone/>
            </a:pPr>
            <a:endParaRPr lang="fr-FR" sz="1000" dirty="0">
              <a:latin typeface="Century Gothic" panose="020B0502020202020204" pitchFamily="34"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FC7F5E4D-9D9C-A443-A87E-9339486F6530}"/>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FC08E745-20B3-38DD-A5D9-2511638D4417}"/>
              </a:ext>
            </a:extLst>
          </p:cNvPr>
          <p:cNvSpPr>
            <a:spLocks noGrp="1"/>
          </p:cNvSpPr>
          <p:nvPr>
            <p:ph type="sldNum" sz="quarter" idx="12"/>
          </p:nvPr>
        </p:nvSpPr>
        <p:spPr/>
        <p:txBody>
          <a:bodyPr/>
          <a:lstStyle/>
          <a:p>
            <a:fld id="{E4D72145-4092-4AE1-9643-D15D8F9894BE}" type="slidenum">
              <a:rPr lang="fr-FR" smtClean="0"/>
              <a:t>43</a:t>
            </a:fld>
            <a:endParaRPr lang="fr-FR"/>
          </a:p>
        </p:txBody>
      </p:sp>
    </p:spTree>
    <p:extLst>
      <p:ext uri="{BB962C8B-B14F-4D97-AF65-F5344CB8AC3E}">
        <p14:creationId xmlns:p14="http://schemas.microsoft.com/office/powerpoint/2010/main" val="338757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4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4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4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a date 3"/>
          <p:cNvSpPr txBox="1">
            <a:spLocks noGrp="1"/>
          </p:cNvSpPr>
          <p:nvPr/>
        </p:nvSpPr>
        <p:spPr bwMode="auto">
          <a:xfrm>
            <a:off x="1992313" y="62372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eaLnBrk="1" hangingPunct="1"/>
            <a:endParaRPr lang="fr-FR" sz="1200">
              <a:solidFill>
                <a:schemeClr val="tx1"/>
              </a:solidFill>
              <a:ea typeface="ＭＳ Ｐゴシック" charset="0"/>
              <a:cs typeface="ＭＳ Ｐゴシック" charset="0"/>
            </a:endParaRPr>
          </a:p>
        </p:txBody>
      </p:sp>
      <p:sp>
        <p:nvSpPr>
          <p:cNvPr id="112642" name="Espace réservé du pied de page 5"/>
          <p:cNvSpPr txBox="1">
            <a:spLocks noGrp="1"/>
          </p:cNvSpPr>
          <p:nvPr/>
        </p:nvSpPr>
        <p:spPr bwMode="auto">
          <a:xfrm>
            <a:off x="4151313" y="6237288"/>
            <a:ext cx="3960812"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112643" name="Rectangle 2"/>
          <p:cNvSpPr>
            <a:spLocks noGrp="1" noRot="1" noChangeArrowheads="1"/>
          </p:cNvSpPr>
          <p:nvPr>
            <p:ph type="title"/>
          </p:nvPr>
        </p:nvSpPr>
        <p:spPr>
          <a:xfrm>
            <a:off x="457200" y="263236"/>
            <a:ext cx="10896600" cy="1138502"/>
          </a:xfrm>
        </p:spPr>
        <p:txBody>
          <a:bodyPr>
            <a:no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Les troubles psychiques</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Les crises aiguës (2)</a:t>
            </a:r>
          </a:p>
        </p:txBody>
      </p:sp>
      <p:sp>
        <p:nvSpPr>
          <p:cNvPr id="112644" name="Rectangle 3"/>
          <p:cNvSpPr>
            <a:spLocks noGrp="1" noChangeArrowheads="1"/>
          </p:cNvSpPr>
          <p:nvPr>
            <p:ph idx="1"/>
          </p:nvPr>
        </p:nvSpPr>
        <p:spPr>
          <a:xfrm>
            <a:off x="313510" y="1776549"/>
            <a:ext cx="10093234" cy="4579801"/>
          </a:xfrm>
        </p:spPr>
        <p:txBody>
          <a:bodyPr>
            <a:normAutofit/>
          </a:bodyPr>
          <a:lstStyle/>
          <a:p>
            <a:pPr>
              <a:spcBef>
                <a:spcPts val="0"/>
              </a:spcBef>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Vulnérabilité aux troubles psychiques</a:t>
            </a:r>
          </a:p>
          <a:p>
            <a:pPr marL="0" indent="0">
              <a:spcBef>
                <a:spcPts val="0"/>
              </a:spcBef>
              <a:buSzPct val="100000"/>
              <a:buNone/>
            </a:pPr>
            <a:endParaRPr lang="fr-FR" sz="1200" dirty="0">
              <a:latin typeface="Century Gothic" panose="020B0502020202020204" pitchFamily="34" charset="0"/>
              <a:ea typeface="ＭＳ Ｐゴシック" charset="0"/>
              <a:cs typeface="ＭＳ Ｐゴシック" charset="0"/>
            </a:endParaRPr>
          </a:p>
          <a:p>
            <a:pPr>
              <a:spcBef>
                <a:spcPts val="0"/>
              </a:spcBef>
              <a:buSzPct val="100000"/>
              <a:buFont typeface="Arial" panose="020B0604020202020204" pitchFamily="34" charset="0"/>
              <a:buChar char="•"/>
            </a:pPr>
            <a:r>
              <a:rPr lang="fr-FR" sz="2400" dirty="0">
                <a:latin typeface="Century Gothic" panose="020B0502020202020204" pitchFamily="34" charset="0"/>
                <a:ea typeface="ヒラギノ角ゴ ProN W3" charset="0"/>
                <a:cs typeface="ヒラギノ角ゴ ProN W3" charset="0"/>
              </a:rPr>
              <a:t>Importance du contexte personnel  - accompagnement pédopsychiatrique à envisager dès l’enfance</a:t>
            </a:r>
            <a:endParaRPr lang="fr-FR" sz="2400" dirty="0">
              <a:solidFill>
                <a:schemeClr val="tx2"/>
              </a:solidFill>
              <a:latin typeface="Century Gothic" panose="020B0502020202020204" pitchFamily="34" charset="0"/>
              <a:ea typeface="ヒラギノ角ゴ ProN W3" charset="0"/>
              <a:cs typeface="ヒラギノ角ゴ ProN W3" charset="0"/>
            </a:endParaRPr>
          </a:p>
          <a:p>
            <a:pPr marL="0" indent="0">
              <a:lnSpc>
                <a:spcPct val="80000"/>
              </a:lnSpc>
              <a:spcBef>
                <a:spcPts val="0"/>
              </a:spcBef>
              <a:buNone/>
            </a:pPr>
            <a:endParaRPr lang="fr-FR" sz="1200" dirty="0">
              <a:latin typeface="Century Gothic" panose="020B0502020202020204" pitchFamily="34" charset="0"/>
              <a:ea typeface="ＭＳ Ｐゴシック" charset="0"/>
              <a:cs typeface="ＭＳ Ｐゴシック" charset="0"/>
            </a:endParaRPr>
          </a:p>
          <a:p>
            <a:pPr>
              <a:lnSpc>
                <a:spcPct val="80000"/>
              </a:lnSpc>
              <a:spcBef>
                <a:spcPts val="0"/>
              </a:spcBef>
              <a:buFont typeface="Arial" panose="020B0604020202020204" pitchFamily="34" charset="0"/>
              <a:buChar char="•"/>
            </a:pPr>
            <a:r>
              <a:rPr lang="fr-FR" sz="2400" b="1" dirty="0">
                <a:latin typeface="Century Gothic" panose="020B0502020202020204" pitchFamily="34" charset="0"/>
                <a:ea typeface="ヒラギノ角ゴ ProN W3" charset="0"/>
                <a:cs typeface="ヒラギノ角ゴ ProN W3" charset="0"/>
              </a:rPr>
              <a:t>États dépressifs souvent ignorés ou sous diagnostiqués</a:t>
            </a:r>
          </a:p>
          <a:p>
            <a:pPr marL="0" indent="0">
              <a:lnSpc>
                <a:spcPct val="80000"/>
              </a:lnSpc>
              <a:spcBef>
                <a:spcPts val="0"/>
              </a:spcBef>
              <a:buNone/>
            </a:pPr>
            <a:endParaRPr lang="fr-FR" sz="1200" dirty="0">
              <a:latin typeface="Century Gothic" panose="020B0502020202020204" pitchFamily="34" charset="0"/>
            </a:endParaRPr>
          </a:p>
          <a:p>
            <a:pPr>
              <a:spcBef>
                <a:spcPts val="0"/>
              </a:spcBef>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Première survenue brutale (début adolescence, âge adulte), avec parfois </a:t>
            </a:r>
            <a:r>
              <a:rPr lang="fr-FR" sz="2400" dirty="0">
                <a:latin typeface="Century Gothic" panose="020B0502020202020204" pitchFamily="34" charset="0"/>
                <a:ea typeface="ＭＳ Ｐゴシック" charset="0"/>
                <a:cs typeface="ＭＳ Ｐゴシック" charset="0"/>
                <a:sym typeface="Wingdings" pitchFamily="2" charset="2"/>
              </a:rPr>
              <a:t>une m</a:t>
            </a:r>
            <a:r>
              <a:rPr lang="fr-FR" sz="2400" dirty="0">
                <a:latin typeface="Century Gothic" panose="020B0502020202020204" pitchFamily="34" charset="0"/>
                <a:ea typeface="ＭＳ Ｐゴシック" charset="0"/>
                <a:cs typeface="ＭＳ Ｐゴシック" charset="0"/>
              </a:rPr>
              <a:t>odification très sensible du comportement habituel</a:t>
            </a:r>
          </a:p>
          <a:p>
            <a:pPr marL="0" indent="0">
              <a:spcBef>
                <a:spcPts val="0"/>
              </a:spcBef>
              <a:buSzPct val="100000"/>
              <a:buNone/>
            </a:pPr>
            <a:endParaRPr lang="fr-FR" sz="1200" dirty="0">
              <a:latin typeface="Century Gothic" panose="020B0502020202020204" pitchFamily="34" charset="0"/>
              <a:ea typeface="ＭＳ Ｐゴシック" charset="0"/>
              <a:cs typeface="ＭＳ Ｐゴシック" charset="0"/>
            </a:endParaRPr>
          </a:p>
          <a:p>
            <a:pPr>
              <a:spcBef>
                <a:spcPts val="0"/>
              </a:spcBef>
              <a:buSzPct val="100000"/>
              <a:buFont typeface="Arial" panose="020B0604020202020204" pitchFamily="34" charset="0"/>
              <a:buChar char="•"/>
            </a:pPr>
            <a:r>
              <a:rPr lang="fr-FR" sz="2400" dirty="0">
                <a:latin typeface="Century Gothic" panose="020B0502020202020204" pitchFamily="34" charset="0"/>
                <a:ea typeface="ＭＳ Ｐゴシック" charset="0"/>
                <a:cs typeface="ＭＳ Ｐゴシック" charset="0"/>
              </a:rPr>
              <a:t>Hospitalisation pouvant être indispensable (grande souffrance)</a:t>
            </a:r>
          </a:p>
          <a:p>
            <a:pPr marL="0" indent="0">
              <a:spcBef>
                <a:spcPts val="0"/>
              </a:spcBef>
              <a:buSzPct val="100000"/>
              <a:buNone/>
            </a:pPr>
            <a:r>
              <a:rPr lang="fr-FR" sz="2400" dirty="0">
                <a:latin typeface="Century Gothic" panose="020B0502020202020204" pitchFamily="34" charset="0"/>
                <a:ea typeface="ＭＳ Ｐゴシック" charset="0"/>
                <a:cs typeface="ＭＳ Ｐゴシック" charset="0"/>
              </a:rPr>
              <a:t>	- psychotropes</a:t>
            </a:r>
          </a:p>
          <a:p>
            <a:pPr marL="0" indent="0">
              <a:spcBef>
                <a:spcPts val="0"/>
              </a:spcBef>
              <a:buSzPct val="100000"/>
              <a:buNone/>
            </a:pPr>
            <a:r>
              <a:rPr lang="fr-FR" sz="2400" dirty="0">
                <a:latin typeface="Century Gothic" panose="020B0502020202020204" pitchFamily="34" charset="0"/>
                <a:ea typeface="ＭＳ Ｐゴシック" charset="0"/>
                <a:cs typeface="ＭＳ Ｐゴシック" charset="0"/>
              </a:rPr>
              <a:t>	- </a:t>
            </a:r>
            <a:r>
              <a:rPr lang="fr-FR" sz="2400" b="1" dirty="0">
                <a:latin typeface="Century Gothic" panose="020B0502020202020204" pitchFamily="34" charset="0"/>
                <a:ea typeface="ＭＳ Ｐゴシック" charset="0"/>
                <a:cs typeface="ＭＳ Ｐゴシック" charset="0"/>
              </a:rPr>
              <a:t>attention au « si besoin » </a:t>
            </a:r>
          </a:p>
          <a:p>
            <a:pPr marL="0" indent="0">
              <a:spcBef>
                <a:spcPts val="0"/>
              </a:spcBef>
              <a:buSzPct val="100000"/>
              <a:buNone/>
            </a:pPr>
            <a:r>
              <a:rPr lang="fr-FR" sz="2400" b="1" dirty="0">
                <a:latin typeface="Century Gothic" panose="020B0502020202020204" pitchFamily="34" charset="0"/>
                <a:ea typeface="ＭＳ Ｐゴシック" charset="0"/>
                <a:cs typeface="ＭＳ Ｐゴシック" charset="0"/>
              </a:rPr>
              <a:t>	- mise en place d’outils. Ex « grille d’escalade »</a:t>
            </a:r>
          </a:p>
          <a:p>
            <a:pPr marL="0" indent="0">
              <a:spcBef>
                <a:spcPts val="0"/>
              </a:spcBef>
              <a:buSzPct val="100000"/>
              <a:buNone/>
            </a:pPr>
            <a:endParaRPr lang="fr-FR" sz="1000" dirty="0">
              <a:latin typeface="Century Gothic" panose="020B0502020202020204" pitchFamily="34"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FC7F5E4D-9D9C-A443-A87E-9339486F6530}"/>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4FE98CF6-F282-88B0-A851-EF135DB75F3C}"/>
              </a:ext>
            </a:extLst>
          </p:cNvPr>
          <p:cNvSpPr>
            <a:spLocks noGrp="1"/>
          </p:cNvSpPr>
          <p:nvPr>
            <p:ph type="sldNum" sz="quarter" idx="12"/>
          </p:nvPr>
        </p:nvSpPr>
        <p:spPr/>
        <p:txBody>
          <a:bodyPr/>
          <a:lstStyle/>
          <a:p>
            <a:fld id="{E4D72145-4092-4AE1-9643-D15D8F9894BE}" type="slidenum">
              <a:rPr lang="fr-FR" smtClean="0"/>
              <a:t>44</a:t>
            </a:fld>
            <a:endParaRPr lang="fr-FR"/>
          </a:p>
        </p:txBody>
      </p:sp>
    </p:spTree>
    <p:extLst>
      <p:ext uri="{BB962C8B-B14F-4D97-AF65-F5344CB8AC3E}">
        <p14:creationId xmlns:p14="http://schemas.microsoft.com/office/powerpoint/2010/main" val="1171133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4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4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6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a:xfrm>
            <a:off x="526473" y="136525"/>
            <a:ext cx="10827327" cy="1265213"/>
          </a:xfrm>
        </p:spPr>
        <p:txBody>
          <a:bodyPr>
            <a:normAutofit/>
          </a:bodyPr>
          <a:lstStyle/>
          <a:p>
            <a:pPr>
              <a:buClr>
                <a:schemeClr val="tx2">
                  <a:lumMod val="75000"/>
                </a:schemeClr>
              </a:buClr>
              <a:buSzPct val="70000"/>
            </a:pPr>
            <a:r>
              <a:rPr lang="fr-FR" sz="4000" dirty="0">
                <a:solidFill>
                  <a:schemeClr val="tx1"/>
                </a:solidFill>
                <a:latin typeface="Century Gothic" panose="020B0502020202020204" pitchFamily="34" charset="0"/>
                <a:ea typeface="ＭＳ Ｐゴシック" charset="0"/>
                <a:cs typeface="ＭＳ Ｐゴシック" charset="0"/>
              </a:rPr>
              <a:t>Module 5 - Comment accompagner les personnes avec un SPW</a:t>
            </a:r>
          </a:p>
        </p:txBody>
      </p:sp>
      <p:sp>
        <p:nvSpPr>
          <p:cNvPr id="32770" name="Rectangle 3"/>
          <p:cNvSpPr>
            <a:spLocks noGrp="1" noChangeArrowheads="1"/>
          </p:cNvSpPr>
          <p:nvPr>
            <p:ph idx="1"/>
          </p:nvPr>
        </p:nvSpPr>
        <p:spPr>
          <a:xfrm>
            <a:off x="644577" y="1723869"/>
            <a:ext cx="10709223" cy="4453093"/>
          </a:xfrm>
        </p:spPr>
        <p:txBody>
          <a:bodyPr anchor="t">
            <a:normAutofit/>
          </a:bodyPr>
          <a:lstStyle/>
          <a:p>
            <a:pPr marL="0" indent="0">
              <a:buClr>
                <a:schemeClr val="tx2">
                  <a:lumMod val="75000"/>
                </a:schemeClr>
              </a:buClr>
              <a:buSzPct val="70000"/>
              <a:buNone/>
            </a:pPr>
            <a:r>
              <a:rPr lang="fr-FR" dirty="0">
                <a:latin typeface="Century Gothic" panose="020B0502020202020204" pitchFamily="34" charset="0"/>
                <a:ea typeface="ＭＳ Ｐゴシック" charset="0"/>
              </a:rPr>
              <a:t>Un accompagnement collectif cohérent</a:t>
            </a:r>
          </a:p>
          <a:p>
            <a:pPr marL="0" indent="0">
              <a:buClr>
                <a:schemeClr val="tx2">
                  <a:lumMod val="75000"/>
                </a:schemeClr>
              </a:buClr>
              <a:buSzPct val="70000"/>
              <a:buNone/>
            </a:pPr>
            <a:endParaRPr lang="fr-FR" dirty="0">
              <a:latin typeface="Century Gothic" panose="020B0502020202020204" pitchFamily="34" charset="0"/>
              <a:ea typeface="ＭＳ Ｐゴシック" charset="0"/>
            </a:endParaRPr>
          </a:p>
          <a:p>
            <a:pPr marL="0" indent="0">
              <a:buClr>
                <a:schemeClr val="tx2">
                  <a:lumMod val="75000"/>
                </a:schemeClr>
              </a:buClr>
              <a:buSzPct val="70000"/>
              <a:buNone/>
            </a:pPr>
            <a:r>
              <a:rPr lang="fr-FR" dirty="0">
                <a:latin typeface="Century Gothic" panose="020B0502020202020204" pitchFamily="34" charset="0"/>
                <a:ea typeface="ＭＳ Ｐゴシック" charset="0"/>
              </a:rPr>
              <a:t>Autodétermination, un changement de regard et de posture</a:t>
            </a:r>
            <a:endParaRPr lang="fr-FR" dirty="0">
              <a:latin typeface="Century Gothic" panose="020B0502020202020204" pitchFamily="34" charset="0"/>
              <a:ea typeface="ＭＳ Ｐゴシック" charset="0"/>
              <a:cs typeface="ＭＳ Ｐゴシック" charset="0"/>
            </a:endParaRPr>
          </a:p>
          <a:p>
            <a:pPr marL="0" indent="0">
              <a:buClr>
                <a:schemeClr val="tx2">
                  <a:lumMod val="75000"/>
                </a:schemeClr>
              </a:buClr>
              <a:buSzPct val="70000"/>
              <a:buNone/>
            </a:pPr>
            <a:endParaRPr lang="fr-FR" dirty="0">
              <a:latin typeface="Century Gothic" panose="020B0502020202020204" pitchFamily="34" charset="0"/>
              <a:ea typeface="ＭＳ Ｐゴシック" charset="0"/>
              <a:cs typeface="ＭＳ Ｐゴシック" charset="0"/>
            </a:endParaRPr>
          </a:p>
          <a:p>
            <a:pPr marL="0" indent="0">
              <a:buClr>
                <a:schemeClr val="tx2">
                  <a:lumMod val="75000"/>
                </a:schemeClr>
              </a:buClr>
              <a:buSzPct val="70000"/>
              <a:buNone/>
            </a:pPr>
            <a:r>
              <a:rPr lang="fr-FR" dirty="0">
                <a:latin typeface="Century Gothic" panose="020B0502020202020204" pitchFamily="34" charset="0"/>
                <a:ea typeface="ＭＳ Ｐゴシック" charset="0"/>
              </a:rPr>
              <a:t>Autodétermination, une exigence respectueuse de la personne</a:t>
            </a:r>
          </a:p>
          <a:p>
            <a:pPr marL="0" indent="0">
              <a:buClr>
                <a:schemeClr val="tx2">
                  <a:lumMod val="75000"/>
                </a:schemeClr>
              </a:buClr>
              <a:buSzPct val="70000"/>
              <a:buNone/>
            </a:pPr>
            <a:endParaRPr lang="fr-FR" dirty="0">
              <a:latin typeface="Century Gothic" panose="020B0502020202020204" pitchFamily="34" charset="0"/>
              <a:ea typeface="ＭＳ Ｐゴシック" charset="0"/>
              <a:cs typeface="ＭＳ Ｐゴシック" charset="0"/>
            </a:endParaRPr>
          </a:p>
          <a:p>
            <a:pPr marL="0" indent="0">
              <a:buClr>
                <a:schemeClr val="tx2">
                  <a:lumMod val="75000"/>
                </a:schemeClr>
              </a:buClr>
              <a:buSzPct val="70000"/>
              <a:buNone/>
            </a:pPr>
            <a:r>
              <a:rPr lang="fr-FR" dirty="0">
                <a:latin typeface="Century Gothic" panose="020B0502020202020204" pitchFamily="34" charset="0"/>
                <a:ea typeface="ＭＳ Ｐゴシック" charset="0"/>
                <a:cs typeface="ＭＳ Ｐゴシック" charset="0"/>
              </a:rPr>
              <a:t>Pour conclure sur ces histoires singulières</a:t>
            </a:r>
            <a:endParaRPr lang="fr-FR" b="1" dirty="0">
              <a:latin typeface="+mj-lt"/>
              <a:ea typeface="ＭＳ Ｐゴシック" charset="0"/>
            </a:endParaRPr>
          </a:p>
          <a:p>
            <a:pPr marL="0" indent="0">
              <a:buClr>
                <a:schemeClr val="tx2">
                  <a:lumMod val="75000"/>
                </a:schemeClr>
              </a:buClr>
              <a:buSzPct val="70000"/>
              <a:buNone/>
            </a:pPr>
            <a:endParaRPr lang="fr-FR" b="1" dirty="0">
              <a:latin typeface="+mj-lt"/>
              <a:ea typeface="ＭＳ Ｐゴシック" charset="0"/>
            </a:endParaRPr>
          </a:p>
          <a:p>
            <a:pPr marL="0" indent="0">
              <a:buClr>
                <a:schemeClr val="tx2">
                  <a:lumMod val="75000"/>
                </a:schemeClr>
              </a:buClr>
              <a:buSzPct val="70000"/>
              <a:buNone/>
            </a:pPr>
            <a:endParaRPr lang="fr-FR" sz="2400" b="1" dirty="0">
              <a:ea typeface="ＭＳ Ｐゴシック" charset="0"/>
            </a:endParaRPr>
          </a:p>
          <a:p>
            <a:pPr marL="0" indent="0">
              <a:buClr>
                <a:schemeClr val="tx2">
                  <a:lumMod val="75000"/>
                </a:schemeClr>
              </a:buClr>
              <a:buSzPct val="70000"/>
              <a:buNone/>
            </a:pPr>
            <a:endParaRPr lang="fr-FR" sz="2400" b="1" dirty="0">
              <a:ea typeface="ＭＳ Ｐゴシック" charset="0"/>
            </a:endParaRPr>
          </a:p>
          <a:p>
            <a:pPr marL="0" indent="0">
              <a:buClr>
                <a:schemeClr val="tx2">
                  <a:lumMod val="75000"/>
                </a:schemeClr>
              </a:buClr>
              <a:buSzPct val="70000"/>
              <a:buNone/>
            </a:pPr>
            <a:endParaRPr lang="fr-FR" sz="2400" b="1" dirty="0">
              <a:ea typeface="ＭＳ Ｐゴシック" charset="0"/>
            </a:endParaRPr>
          </a:p>
          <a:p>
            <a:pPr marL="39688" indent="0">
              <a:buClr>
                <a:srgbClr val="FFFF00"/>
              </a:buClr>
              <a:buNone/>
            </a:pPr>
            <a:endParaRPr lang="fr-FR" sz="2400" dirty="0">
              <a:latin typeface="Comic Sans MS"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7117723F-483D-F34F-BD3A-3A6E2C999C03}"/>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FEEDEC01-BC1D-E3E6-16FA-32E86986D7C6}"/>
              </a:ext>
            </a:extLst>
          </p:cNvPr>
          <p:cNvSpPr>
            <a:spLocks noGrp="1"/>
          </p:cNvSpPr>
          <p:nvPr>
            <p:ph type="sldNum" sz="quarter" idx="12"/>
          </p:nvPr>
        </p:nvSpPr>
        <p:spPr/>
        <p:txBody>
          <a:bodyPr/>
          <a:lstStyle/>
          <a:p>
            <a:fld id="{E4D72145-4092-4AE1-9643-D15D8F9894BE}" type="slidenum">
              <a:rPr lang="fr-FR" smtClean="0"/>
              <a:t>45</a:t>
            </a:fld>
            <a:endParaRPr lang="fr-FR"/>
          </a:p>
        </p:txBody>
      </p:sp>
    </p:spTree>
    <p:extLst>
      <p:ext uri="{BB962C8B-B14F-4D97-AF65-F5344CB8AC3E}">
        <p14:creationId xmlns:p14="http://schemas.microsoft.com/office/powerpoint/2010/main" val="42940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136525"/>
            <a:ext cx="10744200" cy="1265213"/>
          </a:xfrm>
        </p:spPr>
        <p:txBody>
          <a:bodyPr>
            <a:noAutofit/>
          </a:bodyPr>
          <a:lstStyle/>
          <a:p>
            <a:br>
              <a:rPr lang="fr-FR" dirty="0"/>
            </a:br>
            <a:r>
              <a:rPr lang="fr-FR" sz="4000" dirty="0">
                <a:solidFill>
                  <a:schemeClr val="tx1"/>
                </a:solidFill>
                <a:latin typeface="Century Gothic" panose="020B0502020202020204" pitchFamily="34" charset="0"/>
              </a:rPr>
              <a:t>Un accompagnement collectif cohérent</a:t>
            </a:r>
            <a:br>
              <a:rPr lang="fr-FR" dirty="0"/>
            </a:br>
            <a:endParaRPr lang="fr-FR" dirty="0">
              <a:cs typeface="Comic Sans MS"/>
            </a:endParaRPr>
          </a:p>
        </p:txBody>
      </p:sp>
      <p:sp>
        <p:nvSpPr>
          <p:cNvPr id="3" name="Espace réservé du contenu 2"/>
          <p:cNvSpPr>
            <a:spLocks noGrp="1"/>
          </p:cNvSpPr>
          <p:nvPr>
            <p:ph idx="1"/>
          </p:nvPr>
        </p:nvSpPr>
        <p:spPr>
          <a:xfrm>
            <a:off x="480448" y="1580827"/>
            <a:ext cx="9926296" cy="4775524"/>
          </a:xfrm>
        </p:spPr>
        <p:txBody>
          <a:bodyPr>
            <a:noAutofit/>
          </a:bodyPr>
          <a:lstStyle/>
          <a:p>
            <a:pPr marL="382588" lvl="1" indent="-342900">
              <a:spcBef>
                <a:spcPts val="0"/>
              </a:spcBef>
              <a:buClr>
                <a:srgbClr val="31859C"/>
              </a:buClr>
              <a:buSzPct val="100000"/>
            </a:pPr>
            <a:r>
              <a:rPr lang="fr-FR" b="1" dirty="0">
                <a:latin typeface="Century Gothic" panose="020B0502020202020204" pitchFamily="34" charset="0"/>
              </a:rPr>
              <a:t>Un cadre nécessaire qui protège et libère</a:t>
            </a:r>
          </a:p>
          <a:p>
            <a:pPr marL="839788" lvl="2" indent="-342900">
              <a:spcBef>
                <a:spcPts val="0"/>
              </a:spcBef>
              <a:buClr>
                <a:srgbClr val="31859C"/>
              </a:buClr>
              <a:buSzPct val="100000"/>
            </a:pPr>
            <a:r>
              <a:rPr lang="fr-FR" sz="2400" dirty="0">
                <a:latin typeface="Century Gothic" panose="020B0502020202020204" pitchFamily="34" charset="0"/>
                <a:sym typeface="Wingdings" pitchFamily="2" charset="2"/>
              </a:rPr>
              <a:t>À construire avec eux et non imposer</a:t>
            </a:r>
            <a:endParaRPr lang="fr-FR" sz="2400" dirty="0">
              <a:solidFill>
                <a:srgbClr val="31859C"/>
              </a:solidFill>
              <a:latin typeface="Century Gothic" panose="020B0502020202020204" pitchFamily="34" charset="0"/>
              <a:sym typeface="Wingdings" pitchFamily="2" charset="2"/>
            </a:endParaRPr>
          </a:p>
          <a:p>
            <a:pPr marL="839788" lvl="2" indent="-342900">
              <a:spcBef>
                <a:spcPts val="0"/>
              </a:spcBef>
              <a:buClr>
                <a:srgbClr val="31859C"/>
              </a:buClr>
              <a:buSzPct val="100000"/>
            </a:pPr>
            <a:r>
              <a:rPr lang="fr-FR" sz="2400" dirty="0">
                <a:latin typeface="Century Gothic" panose="020B0502020202020204" pitchFamily="34" charset="0"/>
                <a:ea typeface="Arial" charset="0"/>
                <a:cs typeface="Arial" charset="0"/>
              </a:rPr>
              <a:t>Cadre jamais totalement acquis, </a:t>
            </a:r>
            <a:r>
              <a:rPr lang="fr-FR" sz="2400" dirty="0">
                <a:latin typeface="Century Gothic" panose="020B0502020202020204" pitchFamily="34" charset="0"/>
                <a:sym typeface="Wingdings" pitchFamily="2" charset="2"/>
              </a:rPr>
              <a:t>à </a:t>
            </a:r>
            <a:r>
              <a:rPr lang="fr-FR" sz="2400" dirty="0">
                <a:latin typeface="Century Gothic" panose="020B0502020202020204" pitchFamily="34" charset="0"/>
                <a:ea typeface="Arial" charset="0"/>
                <a:cs typeface="Arial" charset="0"/>
              </a:rPr>
              <a:t>rappeler et expliciter régulièrement</a:t>
            </a:r>
          </a:p>
          <a:p>
            <a:pPr marL="839788" lvl="2" indent="-342900">
              <a:spcBef>
                <a:spcPts val="0"/>
              </a:spcBef>
              <a:buClr>
                <a:srgbClr val="31859C"/>
              </a:buClr>
              <a:buSzPct val="100000"/>
            </a:pPr>
            <a:r>
              <a:rPr lang="fr-FR" sz="2400" dirty="0">
                <a:latin typeface="Century Gothic" panose="020B0502020202020204" pitchFamily="34" charset="0"/>
                <a:sym typeface="Wingdings" pitchFamily="2" charset="2"/>
              </a:rPr>
              <a:t>Cadre qui doit évoluer avec le temps, s’assouplir pour ne pas enfermer et permettre le libre choix</a:t>
            </a:r>
          </a:p>
          <a:p>
            <a:pPr marL="496888" lvl="2" indent="0">
              <a:spcBef>
                <a:spcPts val="0"/>
              </a:spcBef>
              <a:buClr>
                <a:srgbClr val="31859C"/>
              </a:buClr>
              <a:buSzPct val="100000"/>
              <a:buNone/>
            </a:pPr>
            <a:endParaRPr lang="fr-FR" sz="1000" dirty="0">
              <a:latin typeface="Century Gothic" panose="020B0502020202020204" pitchFamily="34" charset="0"/>
              <a:sym typeface="Wingdings" pitchFamily="2" charset="2"/>
            </a:endParaRPr>
          </a:p>
          <a:p>
            <a:pPr marL="382588" lvl="1" indent="-342900">
              <a:spcBef>
                <a:spcPts val="0"/>
              </a:spcBef>
              <a:buClr>
                <a:srgbClr val="31859C"/>
              </a:buClr>
              <a:buSzPct val="100000"/>
            </a:pPr>
            <a:r>
              <a:rPr lang="fr-FR" b="1" dirty="0">
                <a:latin typeface="Century Gothic" panose="020B0502020202020204" pitchFamily="34" charset="0"/>
              </a:rPr>
              <a:t>Un contrat = reflet d’1 collectif qui s’engage à accompagner</a:t>
            </a:r>
            <a:endParaRPr lang="fr-FR" dirty="0">
              <a:latin typeface="Century Gothic" panose="020B0502020202020204" pitchFamily="34" charset="0"/>
            </a:endParaRPr>
          </a:p>
          <a:p>
            <a:pPr marL="0" indent="0">
              <a:spcBef>
                <a:spcPts val="0"/>
              </a:spcBef>
              <a:buSzPct val="100000"/>
              <a:buNone/>
            </a:pPr>
            <a:endParaRPr lang="fr-FR" sz="1000" dirty="0">
              <a:latin typeface="Century Gothic" panose="020B0502020202020204" pitchFamily="34" charset="0"/>
            </a:endParaRPr>
          </a:p>
          <a:p>
            <a:pPr>
              <a:spcBef>
                <a:spcPts val="0"/>
              </a:spcBef>
              <a:buSzPct val="100000"/>
              <a:buFont typeface="Arial" panose="020B0604020202020204" pitchFamily="34" charset="0"/>
              <a:buChar char="•"/>
            </a:pPr>
            <a:r>
              <a:rPr lang="fr-FR" sz="2400" b="1" dirty="0">
                <a:latin typeface="Century Gothic" panose="020B0502020202020204" pitchFamily="34" charset="0"/>
              </a:rPr>
              <a:t>  Transgression des règles = </a:t>
            </a:r>
            <a:r>
              <a:rPr lang="fr-FR" sz="2400" b="1" dirty="0">
                <a:latin typeface="Century Gothic" panose="020B0502020202020204" pitchFamily="34" charset="0"/>
                <a:cs typeface="Arial" charset="0"/>
                <a:sym typeface="Wingdings"/>
              </a:rPr>
              <a:t>rupture du contrat et du lien de confiance</a:t>
            </a:r>
          </a:p>
          <a:p>
            <a:pPr marL="0" indent="0">
              <a:spcBef>
                <a:spcPts val="0"/>
              </a:spcBef>
              <a:buSzPct val="100000"/>
              <a:buNone/>
            </a:pPr>
            <a:r>
              <a:rPr lang="fr-FR" sz="2400" dirty="0">
                <a:latin typeface="Century Gothic" panose="020B0502020202020204" pitchFamily="34" charset="0"/>
                <a:cs typeface="Arial" charset="0"/>
                <a:sym typeface="Wingdings"/>
              </a:rPr>
              <a:t>	 </a:t>
            </a:r>
            <a:r>
              <a:rPr lang="fr-FR" sz="2400" dirty="0">
                <a:latin typeface="Century Gothic" panose="020B0502020202020204" pitchFamily="34" charset="0"/>
                <a:sym typeface="Wingdings" pitchFamily="2" charset="2"/>
              </a:rPr>
              <a:t> </a:t>
            </a:r>
            <a:r>
              <a:rPr lang="fr-FR" sz="2400" dirty="0">
                <a:latin typeface="Century Gothic" panose="020B0502020202020204" pitchFamily="34" charset="0"/>
                <a:cs typeface="Arial" charset="0"/>
                <a:sym typeface="Wingdings"/>
              </a:rPr>
              <a:t>Poser un acte pour restaurer le lien (réparation, mise à 	distance…) </a:t>
            </a:r>
          </a:p>
          <a:p>
            <a:pPr marL="0" indent="0">
              <a:spcBef>
                <a:spcPts val="0"/>
              </a:spcBef>
              <a:buSzPct val="100000"/>
              <a:buNone/>
            </a:pPr>
            <a:r>
              <a:rPr lang="fr-FR" sz="2400" dirty="0">
                <a:latin typeface="Century Gothic" panose="020B0502020202020204" pitchFamily="34" charset="0"/>
                <a:cs typeface="Arial" charset="0"/>
                <a:sym typeface="Wingdings"/>
              </a:rPr>
              <a:t>	</a:t>
            </a:r>
            <a:r>
              <a:rPr lang="fr-FR" sz="2400" dirty="0">
                <a:latin typeface="Century Gothic" panose="020B0502020202020204" pitchFamily="34" charset="0"/>
                <a:sym typeface="Wingdings" pitchFamily="2" charset="2"/>
              </a:rPr>
              <a:t> </a:t>
            </a:r>
            <a:r>
              <a:rPr lang="fr-FR" sz="2400" dirty="0">
                <a:latin typeface="Century Gothic" panose="020B0502020202020204" pitchFamily="34" charset="0"/>
                <a:cs typeface="Arial" charset="0"/>
                <a:sym typeface="Wingdings"/>
              </a:rPr>
              <a:t>Décision </a:t>
            </a:r>
            <a:r>
              <a:rPr lang="fr-FR" sz="2400" dirty="0">
                <a:latin typeface="Century Gothic" panose="020B0502020202020204" pitchFamily="34" charset="0"/>
                <a:sym typeface="Wingdings"/>
              </a:rPr>
              <a:t>collégiale, </a:t>
            </a:r>
            <a:r>
              <a:rPr lang="fr-FR" sz="2400" dirty="0">
                <a:latin typeface="Century Gothic" panose="020B0502020202020204" pitchFamily="34" charset="0"/>
                <a:cs typeface="Arial" charset="0"/>
                <a:sym typeface="Wingdings"/>
              </a:rPr>
              <a:t>expliquée, non négociable, et</a:t>
            </a:r>
          </a:p>
          <a:p>
            <a:pPr marL="0" indent="0">
              <a:spcBef>
                <a:spcPts val="0"/>
              </a:spcBef>
              <a:buSzPct val="100000"/>
              <a:buNone/>
            </a:pPr>
            <a:r>
              <a:rPr lang="fr-FR" sz="2400" dirty="0">
                <a:latin typeface="Century Gothic" panose="020B0502020202020204" pitchFamily="34" charset="0"/>
                <a:cs typeface="Arial" charset="0"/>
                <a:sym typeface="Wingdings"/>
              </a:rPr>
              <a:t>	</a:t>
            </a:r>
            <a:r>
              <a:rPr lang="fr-FR" sz="2400" dirty="0">
                <a:latin typeface="Century Gothic" panose="020B0502020202020204" pitchFamily="34" charset="0"/>
                <a:sym typeface="Wingdings" pitchFamily="2" charset="2"/>
              </a:rPr>
              <a:t> « </a:t>
            </a:r>
            <a:r>
              <a:rPr lang="fr-FR" sz="2400" dirty="0">
                <a:latin typeface="Century Gothic" panose="020B0502020202020204" pitchFamily="34" charset="0"/>
                <a:cs typeface="Arial" charset="0"/>
                <a:sym typeface="Wingdings"/>
              </a:rPr>
              <a:t>vue » par la personne</a:t>
            </a:r>
          </a:p>
          <a:p>
            <a:pPr marL="0" indent="0">
              <a:spcBef>
                <a:spcPts val="0"/>
              </a:spcBef>
              <a:buSzPct val="100000"/>
              <a:buNone/>
            </a:pPr>
            <a:r>
              <a:rPr lang="fr-FR" sz="2200" dirty="0">
                <a:latin typeface="Century Gothic" panose="020B0502020202020204" pitchFamily="34" charset="0"/>
                <a:cs typeface="Arial" charset="0"/>
                <a:sym typeface="Wingdings"/>
              </a:rPr>
              <a:t> 	</a:t>
            </a:r>
            <a:endParaRPr lang="fr-FR" sz="2200" u="sng" dirty="0">
              <a:latin typeface="Century Gothic" panose="020B0502020202020204" pitchFamily="34" charset="0"/>
              <a:cs typeface="Arial" charset="0"/>
              <a:sym typeface="Wingdings"/>
            </a:endParaRPr>
          </a:p>
        </p:txBody>
      </p:sp>
      <p:sp>
        <p:nvSpPr>
          <p:cNvPr id="4" name="Espace réservé du pied de page 3">
            <a:extLst>
              <a:ext uri="{FF2B5EF4-FFF2-40B4-BE49-F238E27FC236}">
                <a16:creationId xmlns:a16="http://schemas.microsoft.com/office/drawing/2014/main" id="{88F8FA12-2EEE-DC47-86EC-B283F62CBC32}"/>
              </a:ext>
            </a:extLst>
          </p:cNvPr>
          <p:cNvSpPr>
            <a:spLocks noGrp="1"/>
          </p:cNvSpPr>
          <p:nvPr>
            <p:ph type="ftr" sz="quarter" idx="11"/>
          </p:nvPr>
        </p:nvSpPr>
        <p:spPr/>
        <p:txBody>
          <a:bodyPr/>
          <a:lstStyle/>
          <a:p>
            <a:r>
              <a:rPr lang="fr-FR"/>
              <a:t>PWF_FMOB_Mars_2025</a:t>
            </a:r>
            <a:endParaRPr lang="fr-FR" dirty="0"/>
          </a:p>
        </p:txBody>
      </p:sp>
      <p:sp>
        <p:nvSpPr>
          <p:cNvPr id="6" name="Espace réservé du numéro de diapositive 5">
            <a:extLst>
              <a:ext uri="{FF2B5EF4-FFF2-40B4-BE49-F238E27FC236}">
                <a16:creationId xmlns:a16="http://schemas.microsoft.com/office/drawing/2014/main" id="{42EEA314-05B2-C7ED-3791-6410DA109236}"/>
              </a:ext>
            </a:extLst>
          </p:cNvPr>
          <p:cNvSpPr>
            <a:spLocks noGrp="1"/>
          </p:cNvSpPr>
          <p:nvPr>
            <p:ph type="sldNum" sz="quarter" idx="12"/>
          </p:nvPr>
        </p:nvSpPr>
        <p:spPr/>
        <p:txBody>
          <a:bodyPr/>
          <a:lstStyle/>
          <a:p>
            <a:fld id="{E4D72145-4092-4AE1-9643-D15D8F9894BE}" type="slidenum">
              <a:rPr lang="fr-FR" smtClean="0"/>
              <a:t>46</a:t>
            </a:fld>
            <a:endParaRPr lang="fr-FR"/>
          </a:p>
        </p:txBody>
      </p:sp>
    </p:spTree>
    <p:extLst>
      <p:ext uri="{BB962C8B-B14F-4D97-AF65-F5344CB8AC3E}">
        <p14:creationId xmlns:p14="http://schemas.microsoft.com/office/powerpoint/2010/main" val="104648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C646-AFA6-EFD5-AFE0-87F1D22D03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FB0537-9E3A-41FB-22D8-F3F41CB1F596}"/>
              </a:ext>
            </a:extLst>
          </p:cNvPr>
          <p:cNvSpPr>
            <a:spLocks noGrp="1"/>
          </p:cNvSpPr>
          <p:nvPr>
            <p:ph type="title"/>
          </p:nvPr>
        </p:nvSpPr>
        <p:spPr>
          <a:xfrm>
            <a:off x="609600" y="136525"/>
            <a:ext cx="10744200" cy="1265213"/>
          </a:xfrm>
        </p:spPr>
        <p:txBody>
          <a:bodyPr>
            <a:noAutofit/>
          </a:bodyPr>
          <a:lstStyle/>
          <a:p>
            <a:br>
              <a:rPr lang="fr-FR" dirty="0"/>
            </a:br>
            <a:r>
              <a:rPr lang="fr-FR" sz="4000" dirty="0">
                <a:solidFill>
                  <a:schemeClr val="tx1"/>
                </a:solidFill>
                <a:latin typeface="Century Gothic" panose="020B0502020202020204" pitchFamily="34" charset="0"/>
              </a:rPr>
              <a:t>A</a:t>
            </a:r>
            <a:r>
              <a:rPr lang="fr-FR" sz="4000" dirty="0">
                <a:solidFill>
                  <a:schemeClr val="tx1"/>
                </a:solidFill>
                <a:latin typeface="Century Gothic" panose="020B0502020202020204" pitchFamily="34" charset="0"/>
                <a:cs typeface="Comic Sans MS"/>
              </a:rPr>
              <a:t>utodétermination, un changement de regard et de posture</a:t>
            </a:r>
            <a:br>
              <a:rPr lang="fr-FR" dirty="0"/>
            </a:br>
            <a:endParaRPr lang="fr-FR" dirty="0">
              <a:cs typeface="Comic Sans MS"/>
            </a:endParaRPr>
          </a:p>
        </p:txBody>
      </p:sp>
      <p:sp>
        <p:nvSpPr>
          <p:cNvPr id="3" name="Espace réservé du contenu 2">
            <a:extLst>
              <a:ext uri="{FF2B5EF4-FFF2-40B4-BE49-F238E27FC236}">
                <a16:creationId xmlns:a16="http://schemas.microsoft.com/office/drawing/2014/main" id="{75D36F9E-60F0-9B15-0FB4-EA8560C1DF95}"/>
              </a:ext>
            </a:extLst>
          </p:cNvPr>
          <p:cNvSpPr>
            <a:spLocks noGrp="1"/>
          </p:cNvSpPr>
          <p:nvPr>
            <p:ph idx="1"/>
          </p:nvPr>
        </p:nvSpPr>
        <p:spPr>
          <a:xfrm>
            <a:off x="609600" y="1603948"/>
            <a:ext cx="9925050" cy="4752402"/>
          </a:xfrm>
        </p:spPr>
        <p:txBody>
          <a:bodyPr>
            <a:noAutofit/>
          </a:bodyPr>
          <a:lstStyle/>
          <a:p>
            <a:pPr marL="382588" lvl="1" indent="-342900">
              <a:lnSpc>
                <a:spcPct val="100000"/>
              </a:lnSpc>
              <a:spcBef>
                <a:spcPts val="0"/>
              </a:spcBef>
              <a:buClr>
                <a:srgbClr val="31859C"/>
              </a:buClr>
              <a:buSzPct val="100000"/>
            </a:pPr>
            <a:r>
              <a:rPr lang="fr-FR" sz="2200" b="1" dirty="0">
                <a:latin typeface="Century Gothic" panose="020B0502020202020204" pitchFamily="34" charset="0"/>
                <a:ea typeface="ＭＳ Ｐゴシック" charset="0"/>
                <a:sym typeface="Wingdings" pitchFamily="2" charset="2"/>
              </a:rPr>
              <a:t>La personne n’est pas une personne « moins »</a:t>
            </a:r>
            <a:endParaRPr lang="fr-FR" sz="2200" b="1" u="sng" dirty="0">
              <a:latin typeface="Century Gothic" panose="020B0502020202020204" pitchFamily="34" charset="0"/>
            </a:endParaRPr>
          </a:p>
          <a:p>
            <a:pPr marL="668338" lvl="2" indent="-171450">
              <a:lnSpc>
                <a:spcPct val="100000"/>
              </a:lnSpc>
              <a:spcBef>
                <a:spcPts val="0"/>
              </a:spcBef>
              <a:buClr>
                <a:srgbClr val="31859C"/>
              </a:buClr>
              <a:buSzPct val="100000"/>
            </a:pPr>
            <a:r>
              <a:rPr lang="fr-FR" sz="2200" dirty="0">
                <a:latin typeface="Century Gothic" panose="020B0502020202020204" pitchFamily="34" charset="0"/>
              </a:rPr>
              <a:t>Ne pas penser « retard » à rattraper</a:t>
            </a:r>
          </a:p>
          <a:p>
            <a:pPr marL="668338" lvl="2" indent="-171450">
              <a:lnSpc>
                <a:spcPct val="100000"/>
              </a:lnSpc>
              <a:spcBef>
                <a:spcPts val="0"/>
              </a:spcBef>
              <a:buClr>
                <a:srgbClr val="31859C"/>
              </a:buClr>
              <a:buSzPct val="100000"/>
            </a:pPr>
            <a:r>
              <a:rPr lang="fr-FR" sz="2200" dirty="0">
                <a:latin typeface="Century Gothic" panose="020B0502020202020204" pitchFamily="34" charset="0"/>
              </a:rPr>
              <a:t>Ne pas penser « écart » à réduire par rapport à une norme</a:t>
            </a:r>
          </a:p>
          <a:p>
            <a:pPr marL="39688" lvl="1" indent="0">
              <a:lnSpc>
                <a:spcPct val="100000"/>
              </a:lnSpc>
              <a:spcBef>
                <a:spcPts val="0"/>
              </a:spcBef>
              <a:buClr>
                <a:srgbClr val="31859C"/>
              </a:buClr>
              <a:buSzPct val="100000"/>
              <a:buNone/>
            </a:pPr>
            <a:endParaRPr lang="fr-FR" sz="800" dirty="0">
              <a:latin typeface="Century Gothic" panose="020B0502020202020204" pitchFamily="34" charset="0"/>
            </a:endParaRPr>
          </a:p>
          <a:p>
            <a:pPr marL="382588" lvl="1" indent="-342900">
              <a:lnSpc>
                <a:spcPct val="100000"/>
              </a:lnSpc>
              <a:spcBef>
                <a:spcPts val="0"/>
              </a:spcBef>
              <a:buClr>
                <a:srgbClr val="31859C"/>
              </a:buClr>
              <a:buSzPct val="100000"/>
            </a:pPr>
            <a:r>
              <a:rPr lang="fr-FR" sz="2200" dirty="0">
                <a:latin typeface="Century Gothic" panose="020B0502020202020204" pitchFamily="34" charset="0"/>
              </a:rPr>
              <a:t>Proposer un </a:t>
            </a:r>
            <a:r>
              <a:rPr lang="fr-FR" sz="2200" b="1" dirty="0">
                <a:latin typeface="Century Gothic" panose="020B0502020202020204" pitchFamily="34" charset="0"/>
              </a:rPr>
              <a:t>accompagnement adapté </a:t>
            </a:r>
            <a:r>
              <a:rPr lang="fr-FR" sz="2200" dirty="0">
                <a:latin typeface="Century Gothic" panose="020B0502020202020204" pitchFamily="34" charset="0"/>
              </a:rPr>
              <a:t>à ses capacités et à son évolution (plasticité cérébrale)</a:t>
            </a:r>
          </a:p>
          <a:p>
            <a:pPr marL="39688" lvl="1" indent="0">
              <a:lnSpc>
                <a:spcPct val="100000"/>
              </a:lnSpc>
              <a:spcBef>
                <a:spcPts val="0"/>
              </a:spcBef>
              <a:buClr>
                <a:srgbClr val="31859C"/>
              </a:buClr>
              <a:buSzPct val="100000"/>
              <a:buNone/>
            </a:pPr>
            <a:endParaRPr lang="fr-FR" sz="800" dirty="0">
              <a:latin typeface="Century Gothic" panose="020B0502020202020204" pitchFamily="34" charset="0"/>
            </a:endParaRPr>
          </a:p>
          <a:p>
            <a:pPr marL="211138" lvl="1" indent="-171450">
              <a:lnSpc>
                <a:spcPct val="100000"/>
              </a:lnSpc>
              <a:spcBef>
                <a:spcPts val="0"/>
              </a:spcBef>
              <a:buClr>
                <a:srgbClr val="31859C"/>
              </a:buClr>
              <a:buSzPct val="100000"/>
            </a:pPr>
            <a:r>
              <a:rPr lang="fr-FR" sz="2200" b="1" dirty="0">
                <a:latin typeface="Century Gothic" panose="020B0502020202020204" pitchFamily="34" charset="0"/>
              </a:rPr>
              <a:t> Rechercher et adapter l’environnement </a:t>
            </a:r>
            <a:r>
              <a:rPr lang="fr-FR" sz="2200" dirty="0">
                <a:latin typeface="Century Gothic" panose="020B0502020202020204" pitchFamily="34" charset="0"/>
              </a:rPr>
              <a:t>pour</a:t>
            </a:r>
            <a:r>
              <a:rPr lang="fr-FR" sz="2200" b="1" dirty="0">
                <a:latin typeface="Century Gothic" panose="020B0502020202020204" pitchFamily="34" charset="0"/>
              </a:rPr>
              <a:t> </a:t>
            </a:r>
            <a:r>
              <a:rPr lang="fr-FR" sz="2200" dirty="0">
                <a:latin typeface="Century Gothic" panose="020B0502020202020204" pitchFamily="34" charset="0"/>
              </a:rPr>
              <a:t>qu’elle se sente 	- accueillie</a:t>
            </a:r>
          </a:p>
          <a:p>
            <a:pPr marL="496888" lvl="2" indent="0">
              <a:lnSpc>
                <a:spcPct val="100000"/>
              </a:lnSpc>
              <a:spcBef>
                <a:spcPts val="0"/>
              </a:spcBef>
              <a:buClr>
                <a:srgbClr val="31859C"/>
              </a:buClr>
              <a:buSzPct val="100000"/>
              <a:buNone/>
            </a:pPr>
            <a:r>
              <a:rPr lang="fr-FR" sz="2200" dirty="0">
                <a:latin typeface="Century Gothic" panose="020B0502020202020204" pitchFamily="34" charset="0"/>
              </a:rPr>
              <a:t>	- appréciée</a:t>
            </a:r>
          </a:p>
          <a:p>
            <a:pPr marL="496888" lvl="2" indent="0">
              <a:lnSpc>
                <a:spcPct val="100000"/>
              </a:lnSpc>
              <a:spcBef>
                <a:spcPts val="0"/>
              </a:spcBef>
              <a:buClr>
                <a:srgbClr val="31859C"/>
              </a:buClr>
              <a:buSzPct val="100000"/>
              <a:buNone/>
            </a:pPr>
            <a:r>
              <a:rPr lang="fr-FR" sz="2200" dirty="0">
                <a:latin typeface="Century Gothic" panose="020B0502020202020204" pitchFamily="34" charset="0"/>
              </a:rPr>
              <a:t>	- comprise</a:t>
            </a:r>
          </a:p>
          <a:p>
            <a:pPr marL="496888" lvl="2" indent="0">
              <a:lnSpc>
                <a:spcPct val="100000"/>
              </a:lnSpc>
              <a:spcBef>
                <a:spcPts val="0"/>
              </a:spcBef>
              <a:buClr>
                <a:srgbClr val="31859C"/>
              </a:buClr>
              <a:buSzPct val="100000"/>
              <a:buNone/>
            </a:pPr>
            <a:r>
              <a:rPr lang="fr-FR" sz="800" dirty="0">
                <a:latin typeface="Century Gothic" panose="020B0502020202020204" pitchFamily="34" charset="0"/>
              </a:rPr>
              <a:t> </a:t>
            </a:r>
          </a:p>
          <a:p>
            <a:pPr marL="382588" lvl="1" indent="-342900">
              <a:lnSpc>
                <a:spcPct val="100000"/>
              </a:lnSpc>
              <a:spcBef>
                <a:spcPts val="0"/>
              </a:spcBef>
              <a:buClr>
                <a:srgbClr val="31859C"/>
              </a:buClr>
              <a:buSzPct val="100000"/>
            </a:pPr>
            <a:r>
              <a:rPr lang="fr-FR" sz="2200" dirty="0">
                <a:latin typeface="Century Gothic" panose="020B0502020202020204" pitchFamily="34" charset="0"/>
              </a:rPr>
              <a:t>Rechercher, s’appuyer sur </a:t>
            </a:r>
            <a:r>
              <a:rPr lang="fr-FR" sz="2200" b="1" dirty="0">
                <a:latin typeface="Century Gothic" panose="020B0502020202020204" pitchFamily="34" charset="0"/>
              </a:rPr>
              <a:t>ses compétences </a:t>
            </a:r>
            <a:r>
              <a:rPr lang="fr-FR" sz="2200" dirty="0">
                <a:latin typeface="Century Gothic" panose="020B0502020202020204" pitchFamily="34" charset="0"/>
              </a:rPr>
              <a:t>et les développer</a:t>
            </a:r>
          </a:p>
          <a:p>
            <a:pPr marL="39688" lvl="1" indent="0">
              <a:lnSpc>
                <a:spcPct val="100000"/>
              </a:lnSpc>
              <a:spcBef>
                <a:spcPts val="0"/>
              </a:spcBef>
              <a:buClr>
                <a:srgbClr val="31859C"/>
              </a:buClr>
              <a:buSzPct val="100000"/>
              <a:buNone/>
            </a:pPr>
            <a:endParaRPr lang="fr-FR" sz="800" dirty="0">
              <a:latin typeface="Century Gothic" panose="020B0502020202020204" pitchFamily="34" charset="0"/>
            </a:endParaRPr>
          </a:p>
          <a:p>
            <a:pPr marL="382588" lvl="1" indent="-342900">
              <a:lnSpc>
                <a:spcPct val="100000"/>
              </a:lnSpc>
              <a:spcBef>
                <a:spcPts val="0"/>
              </a:spcBef>
              <a:buClr>
                <a:srgbClr val="31859C"/>
              </a:buClr>
              <a:buSzPct val="100000"/>
            </a:pPr>
            <a:r>
              <a:rPr lang="fr-FR" sz="2200" b="1" dirty="0">
                <a:latin typeface="Century Gothic" panose="020B0502020202020204" pitchFamily="34" charset="0"/>
              </a:rPr>
              <a:t>L’accompagner dans ses choix </a:t>
            </a:r>
            <a:r>
              <a:rPr lang="fr-FR" sz="2200" dirty="0">
                <a:latin typeface="Century Gothic" panose="020B0502020202020204" pitchFamily="34" charset="0"/>
              </a:rPr>
              <a:t>et non </a:t>
            </a:r>
            <a:r>
              <a:rPr lang="fr-FR" dirty="0">
                <a:latin typeface="Century Gothic" panose="020B0502020202020204" pitchFamily="34" charset="0"/>
              </a:rPr>
              <a:t>dans celui des autres (ambivalence, conflit de loyauté)</a:t>
            </a:r>
          </a:p>
        </p:txBody>
      </p:sp>
      <p:sp>
        <p:nvSpPr>
          <p:cNvPr id="4" name="Espace réservé du pied de page 3">
            <a:extLst>
              <a:ext uri="{FF2B5EF4-FFF2-40B4-BE49-F238E27FC236}">
                <a16:creationId xmlns:a16="http://schemas.microsoft.com/office/drawing/2014/main" id="{92987891-A557-5E93-55D1-35F09E895099}"/>
              </a:ext>
            </a:extLst>
          </p:cNvPr>
          <p:cNvSpPr>
            <a:spLocks noGrp="1"/>
          </p:cNvSpPr>
          <p:nvPr>
            <p:ph type="ftr" sz="quarter" idx="11"/>
          </p:nvPr>
        </p:nvSpPr>
        <p:spPr/>
        <p:txBody>
          <a:bodyPr/>
          <a:lstStyle/>
          <a:p>
            <a:r>
              <a:rPr lang="fr-FR"/>
              <a:t>PWF_FMOB_Mars_2025</a:t>
            </a:r>
            <a:endParaRPr lang="fr-FR" dirty="0"/>
          </a:p>
        </p:txBody>
      </p:sp>
      <p:sp>
        <p:nvSpPr>
          <p:cNvPr id="6" name="Espace réservé du numéro de diapositive 5">
            <a:extLst>
              <a:ext uri="{FF2B5EF4-FFF2-40B4-BE49-F238E27FC236}">
                <a16:creationId xmlns:a16="http://schemas.microsoft.com/office/drawing/2014/main" id="{9F55C611-52CC-139C-5A64-506418C11FB0}"/>
              </a:ext>
            </a:extLst>
          </p:cNvPr>
          <p:cNvSpPr>
            <a:spLocks noGrp="1"/>
          </p:cNvSpPr>
          <p:nvPr>
            <p:ph type="sldNum" sz="quarter" idx="12"/>
          </p:nvPr>
        </p:nvSpPr>
        <p:spPr/>
        <p:txBody>
          <a:bodyPr/>
          <a:lstStyle/>
          <a:p>
            <a:fld id="{E4D72145-4092-4AE1-9643-D15D8F9894BE}" type="slidenum">
              <a:rPr lang="fr-FR" smtClean="0"/>
              <a:t>47</a:t>
            </a:fld>
            <a:endParaRPr lang="fr-FR"/>
          </a:p>
        </p:txBody>
      </p:sp>
    </p:spTree>
    <p:extLst>
      <p:ext uri="{BB962C8B-B14F-4D97-AF65-F5344CB8AC3E}">
        <p14:creationId xmlns:p14="http://schemas.microsoft.com/office/powerpoint/2010/main" val="3895477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C646-AFA6-EFD5-AFE0-87F1D22D03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FB0537-9E3A-41FB-22D8-F3F41CB1F596}"/>
              </a:ext>
            </a:extLst>
          </p:cNvPr>
          <p:cNvSpPr>
            <a:spLocks noGrp="1"/>
          </p:cNvSpPr>
          <p:nvPr>
            <p:ph type="title"/>
          </p:nvPr>
        </p:nvSpPr>
        <p:spPr>
          <a:xfrm>
            <a:off x="313509" y="136525"/>
            <a:ext cx="11040291" cy="1265213"/>
          </a:xfrm>
        </p:spPr>
        <p:txBody>
          <a:bodyPr>
            <a:noAutofit/>
          </a:bodyPr>
          <a:lstStyle/>
          <a:p>
            <a:br>
              <a:rPr lang="fr-FR" dirty="0"/>
            </a:br>
            <a:r>
              <a:rPr lang="fr-FR" sz="4000" dirty="0">
                <a:solidFill>
                  <a:schemeClr val="tx1"/>
                </a:solidFill>
                <a:latin typeface="Century Gothic" panose="020B0502020202020204" pitchFamily="34" charset="0"/>
              </a:rPr>
              <a:t>A</a:t>
            </a:r>
            <a:r>
              <a:rPr lang="fr-FR" sz="4000" dirty="0">
                <a:solidFill>
                  <a:schemeClr val="tx1"/>
                </a:solidFill>
                <a:latin typeface="Century Gothic" panose="020B0502020202020204" pitchFamily="34" charset="0"/>
                <a:cs typeface="Comic Sans MS"/>
              </a:rPr>
              <a:t>utodétermination</a:t>
            </a:r>
            <a:br>
              <a:rPr lang="fr-FR" sz="4000" dirty="0">
                <a:solidFill>
                  <a:schemeClr val="tx1"/>
                </a:solidFill>
                <a:latin typeface="Century Gothic" panose="020B0502020202020204" pitchFamily="34" charset="0"/>
                <a:cs typeface="Comic Sans MS"/>
              </a:rPr>
            </a:br>
            <a:r>
              <a:rPr lang="fr-FR" sz="4000" dirty="0">
                <a:solidFill>
                  <a:schemeClr val="tx1"/>
                </a:solidFill>
                <a:latin typeface="Century Gothic" panose="020B0502020202020204" pitchFamily="34" charset="0"/>
                <a:cs typeface="Comic Sans MS"/>
              </a:rPr>
              <a:t>Une exigence respectueuse de la personne</a:t>
            </a:r>
            <a:br>
              <a:rPr lang="fr-FR" dirty="0"/>
            </a:br>
            <a:endParaRPr lang="fr-FR" dirty="0">
              <a:cs typeface="Comic Sans MS"/>
            </a:endParaRPr>
          </a:p>
        </p:txBody>
      </p:sp>
      <p:sp>
        <p:nvSpPr>
          <p:cNvPr id="3" name="Espace réservé du contenu 2">
            <a:extLst>
              <a:ext uri="{FF2B5EF4-FFF2-40B4-BE49-F238E27FC236}">
                <a16:creationId xmlns:a16="http://schemas.microsoft.com/office/drawing/2014/main" id="{75D36F9E-60F0-9B15-0FB4-EA8560C1DF95}"/>
              </a:ext>
            </a:extLst>
          </p:cNvPr>
          <p:cNvSpPr>
            <a:spLocks noGrp="1"/>
          </p:cNvSpPr>
          <p:nvPr>
            <p:ph idx="1"/>
          </p:nvPr>
        </p:nvSpPr>
        <p:spPr>
          <a:xfrm>
            <a:off x="418012" y="1603948"/>
            <a:ext cx="9988732" cy="4752402"/>
          </a:xfrm>
        </p:spPr>
        <p:txBody>
          <a:bodyPr>
            <a:noAutofit/>
          </a:bodyPr>
          <a:lstStyle/>
          <a:p>
            <a:pPr marL="0" indent="0">
              <a:lnSpc>
                <a:spcPct val="100000"/>
              </a:lnSpc>
              <a:spcBef>
                <a:spcPts val="0"/>
              </a:spcBef>
              <a:buSzPct val="100000"/>
              <a:buNone/>
            </a:pPr>
            <a:r>
              <a:rPr lang="fr-FR" sz="2200" b="1" dirty="0">
                <a:latin typeface="Century Gothic" panose="020B0502020202020204" pitchFamily="34" charset="0"/>
              </a:rPr>
              <a:t>Désir et volonté de vivre dans la société, d’être dans la société</a:t>
            </a:r>
          </a:p>
          <a:p>
            <a:pPr marL="0" indent="0">
              <a:lnSpc>
                <a:spcPct val="100000"/>
              </a:lnSpc>
              <a:spcBef>
                <a:spcPts val="0"/>
              </a:spcBef>
              <a:buSzPct val="100000"/>
              <a:buNone/>
            </a:pPr>
            <a:r>
              <a:rPr lang="fr-FR" sz="2200" b="1" dirty="0">
                <a:latin typeface="Century Gothic" panose="020B0502020202020204" pitchFamily="34" charset="0"/>
              </a:rPr>
              <a:t>L’accompagner, c’est :</a:t>
            </a:r>
          </a:p>
          <a:p>
            <a:pPr marL="839788" lvl="2" indent="-342900">
              <a:lnSpc>
                <a:spcPct val="100000"/>
              </a:lnSpc>
              <a:spcBef>
                <a:spcPts val="0"/>
              </a:spcBef>
              <a:buClr>
                <a:srgbClr val="31859C"/>
              </a:buClr>
              <a:buSzPct val="100000"/>
            </a:pPr>
            <a:r>
              <a:rPr lang="fr-FR" sz="2200" dirty="0">
                <a:latin typeface="Century Gothic" panose="020B0502020202020204" pitchFamily="34" charset="0"/>
              </a:rPr>
              <a:t>Ne pas faire, décider à  sa place</a:t>
            </a:r>
          </a:p>
          <a:p>
            <a:pPr marL="839788" lvl="2" indent="-342900">
              <a:lnSpc>
                <a:spcPct val="100000"/>
              </a:lnSpc>
              <a:spcBef>
                <a:spcPts val="0"/>
              </a:spcBef>
              <a:buClr>
                <a:srgbClr val="31859C"/>
              </a:buClr>
              <a:buSzPct val="100000"/>
            </a:pPr>
            <a:endParaRPr lang="fr-FR" sz="800" dirty="0">
              <a:latin typeface="Century Gothic" panose="020B0502020202020204" pitchFamily="34" charset="0"/>
            </a:endParaRPr>
          </a:p>
          <a:p>
            <a:pPr marL="839788" lvl="2" indent="-342900">
              <a:lnSpc>
                <a:spcPct val="100000"/>
              </a:lnSpc>
              <a:spcBef>
                <a:spcPts val="0"/>
              </a:spcBef>
              <a:buClr>
                <a:srgbClr val="31859C"/>
              </a:buClr>
              <a:buSzPct val="100000"/>
            </a:pPr>
            <a:r>
              <a:rPr lang="fr-FR" sz="2200" dirty="0">
                <a:latin typeface="Century Gothic" panose="020B0502020202020204" pitchFamily="34" charset="0"/>
              </a:rPr>
              <a:t>Repérer les freins (peur des échecs, trop grande liberté …)</a:t>
            </a:r>
          </a:p>
          <a:p>
            <a:pPr marL="839788" lvl="2" indent="-342900">
              <a:lnSpc>
                <a:spcPct val="100000"/>
              </a:lnSpc>
              <a:spcBef>
                <a:spcPts val="0"/>
              </a:spcBef>
              <a:buClr>
                <a:srgbClr val="31859C"/>
              </a:buClr>
              <a:buSzPct val="100000"/>
            </a:pPr>
            <a:endParaRPr lang="fr-FR" sz="800" dirty="0">
              <a:latin typeface="Century Gothic" panose="020B0502020202020204" pitchFamily="34" charset="0"/>
            </a:endParaRPr>
          </a:p>
          <a:p>
            <a:pPr marL="839788" lvl="2" indent="-342900">
              <a:lnSpc>
                <a:spcPct val="100000"/>
              </a:lnSpc>
              <a:spcBef>
                <a:spcPts val="0"/>
              </a:spcBef>
              <a:buClr>
                <a:srgbClr val="31859C"/>
              </a:buClr>
              <a:buSzPct val="100000"/>
            </a:pPr>
            <a:r>
              <a:rPr lang="fr-FR" sz="2200" dirty="0">
                <a:latin typeface="Century Gothic" panose="020B0502020202020204" pitchFamily="34" charset="0"/>
              </a:rPr>
              <a:t>Oser prendre des risques, </a:t>
            </a:r>
          </a:p>
          <a:p>
            <a:pPr marL="496888" lvl="2" indent="0">
              <a:lnSpc>
                <a:spcPct val="100000"/>
              </a:lnSpc>
              <a:spcBef>
                <a:spcPts val="0"/>
              </a:spcBef>
              <a:buClr>
                <a:srgbClr val="31859C"/>
              </a:buClr>
              <a:buSzPct val="100000"/>
              <a:buNone/>
            </a:pPr>
            <a:r>
              <a:rPr lang="fr-FR" sz="2200" dirty="0">
                <a:latin typeface="Century Gothic" panose="020B0502020202020204" pitchFamily="34" charset="0"/>
              </a:rPr>
              <a:t>	et faire confiance</a:t>
            </a:r>
          </a:p>
          <a:p>
            <a:pPr marL="496888" lvl="2" indent="0">
              <a:lnSpc>
                <a:spcPct val="100000"/>
              </a:lnSpc>
              <a:spcBef>
                <a:spcPts val="0"/>
              </a:spcBef>
              <a:buClr>
                <a:srgbClr val="31859C"/>
              </a:buClr>
              <a:buSzPct val="100000"/>
              <a:buNone/>
            </a:pPr>
            <a:endParaRPr lang="fr-FR" sz="800" dirty="0">
              <a:latin typeface="Century Gothic" panose="020B0502020202020204" pitchFamily="34" charset="0"/>
            </a:endParaRPr>
          </a:p>
          <a:p>
            <a:pPr marL="839788" lvl="2" indent="-342900">
              <a:lnSpc>
                <a:spcPct val="100000"/>
              </a:lnSpc>
              <a:spcBef>
                <a:spcPts val="0"/>
              </a:spcBef>
              <a:buClr>
                <a:srgbClr val="31859C"/>
              </a:buClr>
              <a:buSzPct val="100000"/>
            </a:pPr>
            <a:r>
              <a:rPr lang="fr-FR" sz="2200" dirty="0">
                <a:latin typeface="Century Gothic" panose="020B0502020202020204" pitchFamily="34" charset="0"/>
              </a:rPr>
              <a:t>L’écouter, l’aider à </a:t>
            </a:r>
          </a:p>
          <a:p>
            <a:pPr marL="496888" lvl="2" indent="0">
              <a:lnSpc>
                <a:spcPct val="100000"/>
              </a:lnSpc>
              <a:spcBef>
                <a:spcPts val="0"/>
              </a:spcBef>
              <a:buClr>
                <a:srgbClr val="31859C"/>
              </a:buClr>
              <a:buSzPct val="100000"/>
              <a:buNone/>
            </a:pPr>
            <a:r>
              <a:rPr lang="fr-FR" sz="2200" dirty="0">
                <a:latin typeface="Century Gothic" panose="020B0502020202020204" pitchFamily="34" charset="0"/>
              </a:rPr>
              <a:t>	demander de l’aide</a:t>
            </a:r>
          </a:p>
          <a:p>
            <a:pPr marL="496888" lvl="2" indent="0">
              <a:lnSpc>
                <a:spcPct val="100000"/>
              </a:lnSpc>
              <a:spcBef>
                <a:spcPts val="0"/>
              </a:spcBef>
              <a:buClr>
                <a:srgbClr val="31859C"/>
              </a:buClr>
              <a:buSzPct val="100000"/>
              <a:buNone/>
            </a:pPr>
            <a:endParaRPr lang="fr-FR" sz="800" dirty="0">
              <a:latin typeface="Century Gothic" panose="020B0502020202020204" pitchFamily="34" charset="0"/>
            </a:endParaRPr>
          </a:p>
          <a:p>
            <a:pPr marL="839788" lvl="2" indent="-342900">
              <a:lnSpc>
                <a:spcPct val="100000"/>
              </a:lnSpc>
              <a:spcBef>
                <a:spcPts val="0"/>
              </a:spcBef>
              <a:buClr>
                <a:srgbClr val="31859C"/>
              </a:buClr>
              <a:buSzPct val="100000"/>
            </a:pPr>
            <a:r>
              <a:rPr lang="fr-FR" sz="2200" dirty="0">
                <a:latin typeface="Century Gothic" panose="020B0502020202020204" pitchFamily="34" charset="0"/>
              </a:rPr>
              <a:t>Coconstruire avec elle </a:t>
            </a:r>
          </a:p>
          <a:p>
            <a:pPr marL="496888" lvl="2" indent="0">
              <a:lnSpc>
                <a:spcPct val="100000"/>
              </a:lnSpc>
              <a:spcBef>
                <a:spcPts val="0"/>
              </a:spcBef>
              <a:buClr>
                <a:srgbClr val="31859C"/>
              </a:buClr>
              <a:buSzPct val="100000"/>
              <a:buNone/>
            </a:pPr>
            <a:r>
              <a:rPr lang="fr-FR" sz="2200" dirty="0">
                <a:latin typeface="Century Gothic" panose="020B0502020202020204" pitchFamily="34" charset="0"/>
              </a:rPr>
              <a:t>	</a:t>
            </a:r>
            <a:r>
              <a:rPr lang="fr-FR" sz="2200" dirty="0" err="1">
                <a:latin typeface="Century Gothic" panose="020B0502020202020204" pitchFamily="34" charset="0"/>
              </a:rPr>
              <a:t>lses</a:t>
            </a:r>
            <a:r>
              <a:rPr lang="fr-FR" sz="2200" dirty="0">
                <a:latin typeface="Century Gothic" panose="020B0502020202020204" pitchFamily="34" charset="0"/>
              </a:rPr>
              <a:t> projets</a:t>
            </a:r>
          </a:p>
        </p:txBody>
      </p:sp>
      <p:sp>
        <p:nvSpPr>
          <p:cNvPr id="4" name="Espace réservé du pied de page 3">
            <a:extLst>
              <a:ext uri="{FF2B5EF4-FFF2-40B4-BE49-F238E27FC236}">
                <a16:creationId xmlns:a16="http://schemas.microsoft.com/office/drawing/2014/main" id="{92987891-A557-5E93-55D1-35F09E895099}"/>
              </a:ext>
            </a:extLst>
          </p:cNvPr>
          <p:cNvSpPr>
            <a:spLocks noGrp="1"/>
          </p:cNvSpPr>
          <p:nvPr>
            <p:ph type="ftr" sz="quarter" idx="11"/>
          </p:nvPr>
        </p:nvSpPr>
        <p:spPr/>
        <p:txBody>
          <a:bodyPr/>
          <a:lstStyle/>
          <a:p>
            <a:r>
              <a:rPr lang="fr-FR"/>
              <a:t>PWF_FMOB_Mars_2025</a:t>
            </a:r>
            <a:endParaRPr lang="fr-FR" dirty="0"/>
          </a:p>
        </p:txBody>
      </p:sp>
      <p:sp>
        <p:nvSpPr>
          <p:cNvPr id="6" name="Espace réservé du numéro de diapositive 5">
            <a:extLst>
              <a:ext uri="{FF2B5EF4-FFF2-40B4-BE49-F238E27FC236}">
                <a16:creationId xmlns:a16="http://schemas.microsoft.com/office/drawing/2014/main" id="{9F55C611-52CC-139C-5A64-506418C11FB0}"/>
              </a:ext>
            </a:extLst>
          </p:cNvPr>
          <p:cNvSpPr>
            <a:spLocks noGrp="1"/>
          </p:cNvSpPr>
          <p:nvPr>
            <p:ph type="sldNum" sz="quarter" idx="12"/>
          </p:nvPr>
        </p:nvSpPr>
        <p:spPr/>
        <p:txBody>
          <a:bodyPr/>
          <a:lstStyle/>
          <a:p>
            <a:fld id="{E4D72145-4092-4AE1-9643-D15D8F9894BE}" type="slidenum">
              <a:rPr lang="fr-FR" smtClean="0"/>
              <a:t>48</a:t>
            </a:fld>
            <a:endParaRPr lang="fr-FR"/>
          </a:p>
        </p:txBody>
      </p:sp>
      <p:pic>
        <p:nvPicPr>
          <p:cNvPr id="7" name="Image 6">
            <a:extLst>
              <a:ext uri="{FF2B5EF4-FFF2-40B4-BE49-F238E27FC236}">
                <a16:creationId xmlns:a16="http://schemas.microsoft.com/office/drawing/2014/main" id="{94DEA0DA-9186-17B7-5FE2-E5657617075C}"/>
              </a:ext>
            </a:extLst>
          </p:cNvPr>
          <p:cNvPicPr>
            <a:picLocks noChangeAspect="1"/>
          </p:cNvPicPr>
          <p:nvPr/>
        </p:nvPicPr>
        <p:blipFill>
          <a:blip r:embed="rId3"/>
          <a:stretch>
            <a:fillRect/>
          </a:stretch>
        </p:blipFill>
        <p:spPr>
          <a:xfrm>
            <a:off x="5342709" y="3105149"/>
            <a:ext cx="5852160" cy="3251201"/>
          </a:xfrm>
          <a:prstGeom prst="rect">
            <a:avLst/>
          </a:prstGeom>
        </p:spPr>
      </p:pic>
    </p:spTree>
    <p:extLst>
      <p:ext uri="{BB962C8B-B14F-4D97-AF65-F5344CB8AC3E}">
        <p14:creationId xmlns:p14="http://schemas.microsoft.com/office/powerpoint/2010/main" val="3097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15AAFB-D6FF-624D-BB20-C35106F6B2FF}"/>
              </a:ext>
            </a:extLst>
          </p:cNvPr>
          <p:cNvSpPr>
            <a:spLocks noGrp="1"/>
          </p:cNvSpPr>
          <p:nvPr>
            <p:ph type="title"/>
          </p:nvPr>
        </p:nvSpPr>
        <p:spPr>
          <a:xfrm>
            <a:off x="321972" y="365126"/>
            <a:ext cx="11031828" cy="1036612"/>
          </a:xfrm>
        </p:spPr>
        <p:txBody>
          <a:bodyPr>
            <a:noAutofit/>
          </a:bodyPr>
          <a:lstStyle/>
          <a:p>
            <a:r>
              <a:rPr lang="fr-FR" altLang="fr-FR" sz="4000" dirty="0">
                <a:solidFill>
                  <a:schemeClr val="tx1"/>
                </a:solidFill>
                <a:latin typeface="Century Gothic" panose="020B0502020202020204" pitchFamily="34" charset="0"/>
                <a:ea typeface="ＭＳ Ｐゴシック" pitchFamily="34" charset="-128"/>
              </a:rPr>
              <a:t>Pour conclure sur ces histoires singulières …</a:t>
            </a:r>
            <a:endParaRPr lang="fr-FR" sz="4000" dirty="0">
              <a:solidFill>
                <a:schemeClr val="tx1"/>
              </a:solidFill>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A8CA8815-0EF7-094E-8819-5A9797F3983F}"/>
              </a:ext>
            </a:extLst>
          </p:cNvPr>
          <p:cNvSpPr>
            <a:spLocks noGrp="1"/>
          </p:cNvSpPr>
          <p:nvPr>
            <p:ph idx="1"/>
          </p:nvPr>
        </p:nvSpPr>
        <p:spPr>
          <a:xfrm>
            <a:off x="443345" y="1773382"/>
            <a:ext cx="10681855" cy="4719492"/>
          </a:xfrm>
        </p:spPr>
        <p:txBody>
          <a:bodyPr>
            <a:noAutofit/>
          </a:bodyPr>
          <a:lstStyle/>
          <a:p>
            <a:pPr>
              <a:spcBef>
                <a:spcPts val="600"/>
              </a:spcBef>
              <a:buSzPct val="100000"/>
              <a:buFont typeface="Arial" panose="020B0604020202020204" pitchFamily="34" charset="0"/>
              <a:buChar char="•"/>
            </a:pPr>
            <a:r>
              <a:rPr lang="fr-FR" altLang="fr-FR" sz="2200" dirty="0">
                <a:latin typeface="Century Gothic" panose="020B0502020202020204" pitchFamily="34" charset="0"/>
                <a:ea typeface="ＭＳ Ｐゴシック" pitchFamily="34" charset="-128"/>
              </a:rPr>
              <a:t>Accompagner la </a:t>
            </a:r>
            <a:r>
              <a:rPr lang="fr-FR" altLang="ja-JP" sz="2200" dirty="0">
                <a:latin typeface="Century Gothic" panose="020B0502020202020204" pitchFamily="34" charset="0"/>
                <a:ea typeface="ＭＳ Ｐゴシック" pitchFamily="34" charset="-128"/>
              </a:rPr>
              <a:t>personne et oublier le syndrome sans le nier</a:t>
            </a:r>
          </a:p>
          <a:p>
            <a:pPr>
              <a:spcBef>
                <a:spcPts val="600"/>
              </a:spcBef>
              <a:buSzPct val="100000"/>
              <a:buFont typeface="Arial" panose="020B0604020202020204" pitchFamily="34" charset="0"/>
              <a:buChar char="•"/>
            </a:pPr>
            <a:r>
              <a:rPr lang="fr-FR" altLang="ja-JP" sz="2200" dirty="0">
                <a:latin typeface="Century Gothic" panose="020B0502020202020204" pitchFamily="34" charset="0"/>
                <a:ea typeface="ＭＳ Ｐゴシック" pitchFamily="34" charset="-128"/>
              </a:rPr>
              <a:t>L’obésité n’est pas inévitable </a:t>
            </a:r>
            <a:r>
              <a:rPr lang="fr-FR" altLang="ja-JP" sz="2200" b="1" dirty="0">
                <a:latin typeface="Century Gothic" panose="020B0502020202020204" pitchFamily="34" charset="0"/>
                <a:ea typeface="ＭＳ Ｐゴシック" pitchFamily="34" charset="-128"/>
              </a:rPr>
              <a:t>MAIS</a:t>
            </a:r>
            <a:r>
              <a:rPr lang="fr-FR" altLang="ja-JP" sz="2200" dirty="0">
                <a:latin typeface="Century Gothic" panose="020B0502020202020204" pitchFamily="34" charset="0"/>
                <a:ea typeface="ＭＳ Ｐゴシック" pitchFamily="34" charset="-128"/>
              </a:rPr>
              <a:t> </a:t>
            </a:r>
            <a:r>
              <a:rPr lang="fr-FR" altLang="ja-JP" sz="2200" b="1" dirty="0">
                <a:latin typeface="Century Gothic" panose="020B0502020202020204" pitchFamily="34" charset="0"/>
                <a:ea typeface="ＭＳ Ｐゴシック" pitchFamily="34" charset="-128"/>
              </a:rPr>
              <a:t>aujourd’hui</a:t>
            </a:r>
            <a:r>
              <a:rPr lang="fr-FR" altLang="ja-JP" sz="2200" dirty="0">
                <a:latin typeface="Century Gothic" panose="020B0502020202020204" pitchFamily="34" charset="0"/>
                <a:ea typeface="ＭＳ Ｐゴシック" pitchFamily="34" charset="-128"/>
              </a:rPr>
              <a:t> pas d’autonomie alimentaire</a:t>
            </a:r>
          </a:p>
          <a:p>
            <a:pPr>
              <a:spcBef>
                <a:spcPts val="600"/>
              </a:spcBef>
              <a:buSzPct val="100000"/>
              <a:buFont typeface="Arial" panose="020B0604020202020204" pitchFamily="34" charset="0"/>
              <a:buChar char="•"/>
            </a:pPr>
            <a:r>
              <a:rPr lang="fr-FR" sz="2200" dirty="0">
                <a:latin typeface="Century Gothic" panose="020B0502020202020204" pitchFamily="34" charset="0"/>
                <a:ea typeface="ＭＳ Ｐゴシック" charset="0"/>
                <a:sym typeface="Wingdings" pitchFamily="2" charset="2"/>
              </a:rPr>
              <a:t>Mettre en place, très tôt, d’un </a:t>
            </a:r>
            <a:r>
              <a:rPr lang="fr-FR" sz="2200" b="1" dirty="0">
                <a:latin typeface="Century Gothic" panose="020B0502020202020204" pitchFamily="34" charset="0"/>
                <a:ea typeface="ＭＳ Ｐゴシック" charset="0"/>
                <a:sym typeface="Wingdings" pitchFamily="2" charset="2"/>
              </a:rPr>
              <a:t>cadre qui protège et libère</a:t>
            </a:r>
          </a:p>
          <a:p>
            <a:pPr>
              <a:spcBef>
                <a:spcPts val="600"/>
              </a:spcBef>
              <a:buSzPct val="100000"/>
              <a:buFont typeface="Arial" panose="020B0604020202020204" pitchFamily="34" charset="0"/>
              <a:buChar char="•"/>
            </a:pPr>
            <a:r>
              <a:rPr lang="fr-FR" sz="2200" dirty="0">
                <a:latin typeface="Century Gothic" panose="020B0502020202020204" pitchFamily="34" charset="0"/>
                <a:ea typeface="ＭＳ Ｐゴシック" charset="0"/>
                <a:cs typeface="ＭＳ Ｐゴシック" charset="0"/>
              </a:rPr>
              <a:t>Être </a:t>
            </a:r>
            <a:r>
              <a:rPr lang="fr-FR" sz="2200" b="1" dirty="0">
                <a:latin typeface="Century Gothic" panose="020B0502020202020204" pitchFamily="34" charset="0"/>
                <a:ea typeface="ＭＳ Ｐゴシック" charset="0"/>
                <a:cs typeface="ＭＳ Ｐゴシック" charset="0"/>
              </a:rPr>
              <a:t>cohérents </a:t>
            </a:r>
            <a:r>
              <a:rPr lang="fr-FR" sz="2200" dirty="0">
                <a:latin typeface="Century Gothic" panose="020B0502020202020204" pitchFamily="34" charset="0"/>
                <a:ea typeface="ＭＳ Ｐゴシック" charset="0"/>
                <a:cs typeface="ＭＳ Ｐゴシック" charset="0"/>
              </a:rPr>
              <a:t>dans l’accompagnement</a:t>
            </a:r>
            <a:endParaRPr lang="fr-FR" altLang="ja-JP" sz="2200" dirty="0">
              <a:latin typeface="Century Gothic" panose="020B0502020202020204" pitchFamily="34" charset="0"/>
              <a:ea typeface="ＭＳ Ｐゴシック" pitchFamily="34" charset="-128"/>
            </a:endParaRPr>
          </a:p>
          <a:p>
            <a:pPr>
              <a:spcBef>
                <a:spcPts val="600"/>
              </a:spcBef>
              <a:buSzPct val="100000"/>
              <a:buFont typeface="Arial" panose="020B0604020202020204" pitchFamily="34" charset="0"/>
              <a:buChar char="•"/>
            </a:pPr>
            <a:r>
              <a:rPr lang="fr-FR" sz="2200" dirty="0">
                <a:latin typeface="Century Gothic" panose="020B0502020202020204" pitchFamily="34" charset="0"/>
                <a:sym typeface="Wingdings" pitchFamily="2" charset="2"/>
              </a:rPr>
              <a:t>Penser </a:t>
            </a:r>
            <a:r>
              <a:rPr lang="fr-FR" sz="2200" b="1" dirty="0">
                <a:latin typeface="Century Gothic" panose="020B0502020202020204" pitchFamily="34" charset="0"/>
              </a:rPr>
              <a:t>« parcours de vie », </a:t>
            </a:r>
            <a:r>
              <a:rPr lang="fr-FR" sz="2200" b="1" dirty="0">
                <a:latin typeface="Century Gothic" panose="020B0502020202020204" pitchFamily="34" charset="0"/>
                <a:sym typeface="Wingdings" pitchFamily="2" charset="2"/>
              </a:rPr>
              <a:t>vision dynamique</a:t>
            </a:r>
          </a:p>
          <a:p>
            <a:pPr>
              <a:spcBef>
                <a:spcPts val="600"/>
              </a:spcBef>
              <a:buSzPct val="100000"/>
              <a:buFont typeface="Arial" panose="020B0604020202020204" pitchFamily="34" charset="0"/>
              <a:buChar char="•"/>
            </a:pPr>
            <a:r>
              <a:rPr lang="fr-FR" sz="2200" dirty="0">
                <a:latin typeface="Century Gothic" panose="020B0502020202020204" pitchFamily="34" charset="0"/>
              </a:rPr>
              <a:t>S’appuyer sur leurs compétences, ne pas sous-estimer leurs capacités, leur potentiel </a:t>
            </a:r>
          </a:p>
          <a:p>
            <a:pPr>
              <a:spcBef>
                <a:spcPts val="600"/>
              </a:spcBef>
              <a:buSzPct val="100000"/>
              <a:buFont typeface="Arial" panose="020B0604020202020204" pitchFamily="34" charset="0"/>
              <a:buChar char="•"/>
            </a:pPr>
            <a:endParaRPr lang="fr-FR" sz="800" dirty="0">
              <a:solidFill>
                <a:srgbClr val="31859C"/>
              </a:solidFill>
              <a:latin typeface="Century Gothic" panose="020B0502020202020204" pitchFamily="34" charset="0"/>
              <a:ea typeface="ＭＳ Ｐゴシック" charset="0"/>
            </a:endParaRPr>
          </a:p>
          <a:p>
            <a:pPr marL="39688" indent="0" algn="ctr">
              <a:lnSpc>
                <a:spcPct val="110000"/>
              </a:lnSpc>
              <a:spcBef>
                <a:spcPts val="400"/>
              </a:spcBef>
              <a:buSzPct val="100000"/>
              <a:buNone/>
              <a:defRPr/>
            </a:pPr>
            <a:r>
              <a:rPr lang="fr-FR" sz="2200" dirty="0">
                <a:solidFill>
                  <a:srgbClr val="31859C"/>
                </a:solidFill>
                <a:latin typeface="Century Gothic" panose="020B0502020202020204" pitchFamily="34" charset="0"/>
                <a:ea typeface="ＭＳ Ｐゴシック" charset="0"/>
              </a:rPr>
              <a:t>Ce sont des personnes à part entière, avec des droits, des désirs, des espoirs</a:t>
            </a:r>
          </a:p>
          <a:p>
            <a:pPr marL="39688" indent="0" algn="ctr">
              <a:lnSpc>
                <a:spcPct val="110000"/>
              </a:lnSpc>
              <a:spcBef>
                <a:spcPts val="400"/>
              </a:spcBef>
              <a:buSzPct val="100000"/>
              <a:buNone/>
              <a:defRPr/>
            </a:pPr>
            <a:r>
              <a:rPr lang="fr-FR" sz="2200" dirty="0">
                <a:solidFill>
                  <a:srgbClr val="31859C"/>
                </a:solidFill>
                <a:latin typeface="Century Gothic" panose="020B0502020202020204" pitchFamily="34" charset="0"/>
                <a:ea typeface="ＭＳ Ｐゴシック" charset="0"/>
              </a:rPr>
              <a:t>Prenons le temps de les écouter</a:t>
            </a:r>
          </a:p>
          <a:p>
            <a:pPr marL="39688" indent="0" algn="ctr">
              <a:lnSpc>
                <a:spcPct val="110000"/>
              </a:lnSpc>
              <a:spcBef>
                <a:spcPts val="400"/>
              </a:spcBef>
              <a:buSzPct val="100000"/>
              <a:buNone/>
              <a:defRPr/>
            </a:pPr>
            <a:r>
              <a:rPr lang="fr-FR" sz="2200" dirty="0">
                <a:solidFill>
                  <a:srgbClr val="31859C"/>
                </a:solidFill>
                <a:latin typeface="Century Gothic" panose="020B0502020202020204" pitchFamily="34" charset="0"/>
                <a:ea typeface="ＭＳ Ｐゴシック" charset="0"/>
              </a:rPr>
              <a:t>Faisons preuve d’une réelle empathie</a:t>
            </a:r>
          </a:p>
          <a:p>
            <a:pPr marL="39688" indent="0" algn="ctr">
              <a:lnSpc>
                <a:spcPct val="110000"/>
              </a:lnSpc>
              <a:spcBef>
                <a:spcPts val="400"/>
              </a:spcBef>
              <a:buSzPct val="100000"/>
              <a:buNone/>
              <a:defRPr/>
            </a:pPr>
            <a:r>
              <a:rPr lang="fr-FR" sz="2200" dirty="0">
                <a:solidFill>
                  <a:srgbClr val="31859C"/>
                </a:solidFill>
                <a:latin typeface="Century Gothic" panose="020B0502020202020204" pitchFamily="34" charset="0"/>
                <a:ea typeface="ＭＳ Ｐゴシック" charset="0"/>
              </a:rPr>
              <a:t>On ne peut pas leur mentir !!</a:t>
            </a:r>
          </a:p>
          <a:p>
            <a:pPr marL="39688" indent="0" algn="ctr">
              <a:lnSpc>
                <a:spcPct val="110000"/>
              </a:lnSpc>
              <a:spcBef>
                <a:spcPts val="400"/>
              </a:spcBef>
              <a:buSzPct val="100000"/>
              <a:buNone/>
              <a:defRPr/>
            </a:pPr>
            <a:endParaRPr lang="fr-FR" sz="800" dirty="0">
              <a:solidFill>
                <a:srgbClr val="31859C"/>
              </a:solidFill>
              <a:latin typeface="Century Gothic" panose="020B0502020202020204" pitchFamily="34" charset="0"/>
              <a:ea typeface="ＭＳ Ｐゴシック" charset="0"/>
            </a:endParaRPr>
          </a:p>
          <a:p>
            <a:pPr marL="39688" indent="0">
              <a:lnSpc>
                <a:spcPct val="110000"/>
              </a:lnSpc>
              <a:spcBef>
                <a:spcPts val="400"/>
              </a:spcBef>
              <a:buSzPct val="100000"/>
              <a:buNone/>
              <a:defRPr/>
            </a:pPr>
            <a:endParaRPr lang="fr-FR" sz="2000" u="sng" dirty="0">
              <a:solidFill>
                <a:srgbClr val="003FC6"/>
              </a:solidFill>
              <a:latin typeface="Century Gothic" panose="020B0502020202020204" pitchFamily="34" charset="0"/>
              <a:ea typeface="ＭＳ Ｐゴシック" charset="0"/>
            </a:endParaRPr>
          </a:p>
        </p:txBody>
      </p:sp>
      <p:sp>
        <p:nvSpPr>
          <p:cNvPr id="4" name="Espace réservé du pied de page 3">
            <a:extLst>
              <a:ext uri="{FF2B5EF4-FFF2-40B4-BE49-F238E27FC236}">
                <a16:creationId xmlns:a16="http://schemas.microsoft.com/office/drawing/2014/main" id="{0A6960C4-66B3-2548-BCC4-73D531FB5031}"/>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F8493B1B-309B-D6CA-9F06-36FFC7E5F67F}"/>
              </a:ext>
            </a:extLst>
          </p:cNvPr>
          <p:cNvSpPr>
            <a:spLocks noGrp="1"/>
          </p:cNvSpPr>
          <p:nvPr>
            <p:ph type="sldNum" sz="quarter" idx="12"/>
          </p:nvPr>
        </p:nvSpPr>
        <p:spPr/>
        <p:txBody>
          <a:bodyPr/>
          <a:lstStyle/>
          <a:p>
            <a:fld id="{E4D72145-4092-4AE1-9643-D15D8F9894BE}" type="slidenum">
              <a:rPr lang="fr-FR" smtClean="0"/>
              <a:t>49</a:t>
            </a:fld>
            <a:endParaRPr lang="fr-FR"/>
          </a:p>
        </p:txBody>
      </p:sp>
    </p:spTree>
    <p:extLst>
      <p:ext uri="{BB962C8B-B14F-4D97-AF65-F5344CB8AC3E}">
        <p14:creationId xmlns:p14="http://schemas.microsoft.com/office/powerpoint/2010/main" val="35990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551" y="136525"/>
            <a:ext cx="10863943" cy="1265213"/>
          </a:xfrm>
        </p:spPr>
        <p:txBody>
          <a:bodyPr>
            <a:normAutofit/>
          </a:bodyPr>
          <a:lstStyle/>
          <a:p>
            <a:r>
              <a:rPr lang="fr-FR" sz="4000" dirty="0">
                <a:solidFill>
                  <a:schemeClr val="tx1"/>
                </a:solidFill>
                <a:latin typeface="Century Gothic" panose="020B0502020202020204" pitchFamily="34" charset="0"/>
                <a:ea typeface="ＭＳ Ｐゴシック" charset="0"/>
              </a:rPr>
              <a:t>Un syndrome vécu, des trajectoires singulières</a:t>
            </a:r>
            <a:endParaRPr lang="fr-FR" sz="4000" dirty="0">
              <a:solidFill>
                <a:schemeClr val="tx1"/>
              </a:solidFill>
              <a:latin typeface="Century Gothic" panose="020B0502020202020204" pitchFamily="34" charset="0"/>
            </a:endParaRPr>
          </a:p>
        </p:txBody>
      </p:sp>
      <p:sp>
        <p:nvSpPr>
          <p:cNvPr id="3" name="Espace réservé du contenu 2"/>
          <p:cNvSpPr>
            <a:spLocks noGrp="1"/>
          </p:cNvSpPr>
          <p:nvPr>
            <p:ph idx="1"/>
          </p:nvPr>
        </p:nvSpPr>
        <p:spPr>
          <a:xfrm>
            <a:off x="816429" y="1698171"/>
            <a:ext cx="9542417" cy="4478792"/>
          </a:xfrm>
        </p:spPr>
        <p:txBody>
          <a:bodyPr>
            <a:normAutofit fontScale="85000" lnSpcReduction="20000"/>
          </a:bodyPr>
          <a:lstStyle/>
          <a:p>
            <a:pPr eaLnBrk="1" hangingPunct="1">
              <a:buFont typeface="Arial" panose="020B0604020202020204" pitchFamily="34" charset="0"/>
              <a:buChar char="•"/>
            </a:pPr>
            <a:r>
              <a:rPr lang="fr-FR" dirty="0">
                <a:latin typeface="Century Gothic" panose="020B0502020202020204" pitchFamily="34" charset="0"/>
                <a:ea typeface="ＭＳ Ｐゴシック" charset="0"/>
                <a:cs typeface="ＭＳ Ｐゴシック" charset="0"/>
              </a:rPr>
              <a:t>Initialement, une anomalie génétique</a:t>
            </a:r>
          </a:p>
          <a:p>
            <a:pPr eaLnBrk="1" hangingPunct="1">
              <a:buFont typeface="Arial" panose="020B0604020202020204" pitchFamily="34" charset="0"/>
              <a:buChar char="•"/>
            </a:pPr>
            <a:r>
              <a:rPr lang="fr-FR" dirty="0">
                <a:latin typeface="Century Gothic" panose="020B0502020202020204" pitchFamily="34" charset="0"/>
                <a:ea typeface="ＭＳ Ｐゴシック" charset="0"/>
                <a:cs typeface="ＭＳ Ｐゴシック" charset="0"/>
              </a:rPr>
              <a:t>Puis une histoire singulière</a:t>
            </a:r>
          </a:p>
          <a:p>
            <a:pPr lvl="1" eaLnBrk="1" hangingPunct="1">
              <a:buClr>
                <a:srgbClr val="31859C"/>
              </a:buClr>
              <a:buSzPct val="100000"/>
              <a:buFont typeface="Arial"/>
              <a:buChar char="•"/>
            </a:pPr>
            <a:r>
              <a:rPr lang="fr-FR" altLang="ja-JP" sz="2800" dirty="0">
                <a:latin typeface="Century Gothic" panose="020B0502020202020204" pitchFamily="34" charset="0"/>
                <a:ea typeface="ＭＳ Ｐゴシック" charset="0"/>
                <a:cs typeface="ＭＳ Ｐゴシック" charset="0"/>
              </a:rPr>
              <a:t>Vécue sous le regard des parents, des autres</a:t>
            </a:r>
          </a:p>
          <a:p>
            <a:pPr lvl="1" eaLnBrk="1" hangingPunct="1">
              <a:buClr>
                <a:srgbClr val="31859C"/>
              </a:buClr>
              <a:buSzPct val="100000"/>
              <a:buFont typeface="Arial"/>
              <a:buChar char="•"/>
            </a:pPr>
            <a:r>
              <a:rPr lang="fr-FR" sz="2800" dirty="0">
                <a:latin typeface="Century Gothic" panose="020B0502020202020204" pitchFamily="34" charset="0"/>
                <a:ea typeface="ＭＳ Ｐゴシック" charset="0"/>
                <a:cs typeface="ＭＳ Ｐゴシック" charset="0"/>
              </a:rPr>
              <a:t>Faite de frustrations, d’</a:t>
            </a:r>
            <a:r>
              <a:rPr lang="fr-FR" altLang="ja-JP" sz="2800" dirty="0">
                <a:latin typeface="Century Gothic" panose="020B0502020202020204" pitchFamily="34" charset="0"/>
                <a:ea typeface="ＭＳ Ｐゴシック" charset="0"/>
                <a:cs typeface="ＭＳ Ｐゴシック" charset="0"/>
              </a:rPr>
              <a:t>interdits</a:t>
            </a:r>
          </a:p>
          <a:p>
            <a:pPr lvl="1" eaLnBrk="1" hangingPunct="1">
              <a:buClr>
                <a:srgbClr val="31859C"/>
              </a:buClr>
              <a:buSzPct val="100000"/>
              <a:buFont typeface="Arial"/>
              <a:buChar char="•"/>
            </a:pPr>
            <a:r>
              <a:rPr lang="fr-FR" altLang="ja-JP" sz="2800" dirty="0">
                <a:latin typeface="Century Gothic" panose="020B0502020202020204" pitchFamily="34" charset="0"/>
                <a:ea typeface="ＭＳ Ｐゴシック" charset="0"/>
                <a:cs typeface="ＭＳ Ｐゴシック" charset="0"/>
              </a:rPr>
              <a:t>Dans un climat d’hypersensibilité, d’anxiété permanente</a:t>
            </a:r>
          </a:p>
          <a:p>
            <a:pPr>
              <a:buSzPct val="100000"/>
              <a:buFont typeface="Arial" panose="020B0604020202020204" pitchFamily="34" charset="0"/>
              <a:buChar char="•"/>
            </a:pPr>
            <a:r>
              <a:rPr lang="fr-FR" dirty="0">
                <a:latin typeface="Century Gothic" panose="020B0502020202020204" pitchFamily="34" charset="0"/>
                <a:ea typeface="ＭＳ Ｐゴシック" charset="0"/>
                <a:cs typeface="ＭＳ Ｐゴシック" charset="0"/>
              </a:rPr>
              <a:t>Une conscience aigu</a:t>
            </a:r>
            <a:r>
              <a:rPr lang="fr-FR" altLang="ja-JP" dirty="0">
                <a:latin typeface="Century Gothic" panose="020B0502020202020204" pitchFamily="34" charset="0"/>
                <a:ea typeface="ＭＳ Ｐゴシック" charset="0"/>
                <a:cs typeface="ＭＳ Ｐゴシック" charset="0"/>
              </a:rPr>
              <a:t>ë</a:t>
            </a:r>
            <a:r>
              <a:rPr lang="fr-FR" dirty="0">
                <a:latin typeface="Century Gothic" panose="020B0502020202020204" pitchFamily="34" charset="0"/>
                <a:ea typeface="ＭＳ Ｐゴシック" charset="0"/>
                <a:cs typeface="ＭＳ Ｐゴシック" charset="0"/>
              </a:rPr>
              <a:t> et douloureuse de poser problème </a:t>
            </a:r>
            <a:r>
              <a:rPr lang="is-IS" altLang="ja-JP" dirty="0">
                <a:latin typeface="Century Gothic" panose="020B0502020202020204" pitchFamily="34" charset="0"/>
                <a:ea typeface="ＭＳ Ｐゴシック" charset="0"/>
                <a:cs typeface="ＭＳ Ｐゴシック" charset="0"/>
              </a:rPr>
              <a:t>…</a:t>
            </a:r>
            <a:r>
              <a:rPr lang="fr-FR" dirty="0">
                <a:latin typeface="Century Gothic" panose="020B0502020202020204" pitchFamily="34" charset="0"/>
                <a:ea typeface="ＭＳ Ｐゴシック" charset="0"/>
                <a:cs typeface="ＭＳ Ｐゴシック" charset="0"/>
              </a:rPr>
              <a:t> d’être dans un monde étranger, difficile à comprendre</a:t>
            </a:r>
          </a:p>
          <a:p>
            <a:pPr>
              <a:buSzPct val="100000"/>
              <a:buFont typeface="Arial" panose="020B0604020202020204" pitchFamily="34" charset="0"/>
              <a:buChar char="•"/>
            </a:pPr>
            <a:r>
              <a:rPr lang="fr-FR" dirty="0">
                <a:latin typeface="Century Gothic" panose="020B0502020202020204" pitchFamily="34" charset="0"/>
                <a:ea typeface="ＭＳ Ｐゴシック" charset="0"/>
                <a:cs typeface="ＭＳ Ｐゴシック" charset="0"/>
              </a:rPr>
              <a:t>Un besoin immédiat et constant d’être aimé, d’être reconnu donc d’exister </a:t>
            </a:r>
            <a:r>
              <a:rPr lang="is-IS" dirty="0">
                <a:latin typeface="Century Gothic" panose="020B0502020202020204" pitchFamily="34" charset="0"/>
                <a:ea typeface="ＭＳ Ｐゴシック" charset="0"/>
                <a:cs typeface="ＭＳ Ｐゴシック" charset="0"/>
              </a:rPr>
              <a:t>…</a:t>
            </a:r>
          </a:p>
          <a:p>
            <a:pPr>
              <a:buSzPct val="100000"/>
              <a:buFont typeface="Arial" panose="020B0604020202020204" pitchFamily="34" charset="0"/>
              <a:buChar char="•"/>
            </a:pPr>
            <a:r>
              <a:rPr lang="is-IS" dirty="0">
                <a:latin typeface="Century Gothic" panose="020B0502020202020204" pitchFamily="34" charset="0"/>
                <a:ea typeface="ＭＳ Ｐゴシック" charset="0"/>
                <a:cs typeface="ＭＳ Ｐゴシック" charset="0"/>
              </a:rPr>
              <a:t>Un besoin d‘un cadre stable, plein de  repères ...</a:t>
            </a:r>
            <a:endParaRPr lang="fr-FR" sz="900" dirty="0">
              <a:latin typeface="Century Gothic" panose="020B0502020202020204" pitchFamily="34" charset="0"/>
              <a:ea typeface="ＭＳ Ｐゴシック" charset="0"/>
              <a:cs typeface="ＭＳ Ｐゴシック" charset="0"/>
            </a:endParaRPr>
          </a:p>
          <a:p>
            <a:pPr marL="0" indent="-417512">
              <a:buClr>
                <a:srgbClr val="FFFF00"/>
              </a:buClr>
              <a:buNone/>
            </a:pPr>
            <a:r>
              <a:rPr lang="fr-FR" dirty="0">
                <a:solidFill>
                  <a:srgbClr val="31859C"/>
                </a:solidFill>
                <a:latin typeface="Century Gothic" panose="020B0502020202020204" pitchFamily="34" charset="0"/>
                <a:ea typeface="ＭＳ Ｐゴシック" charset="0"/>
                <a:cs typeface="ＭＳ Ｐゴシック" charset="0"/>
              </a:rPr>
              <a:t>Cette anomalie génétique, cette histoire singulière vont façonner une personnalité complexe, dysharmonique, avec des comportements très souvent déroutants</a:t>
            </a:r>
          </a:p>
          <a:p>
            <a:pPr marL="39688" indent="0">
              <a:buNone/>
            </a:pPr>
            <a:endParaRPr lang="fr-FR" dirty="0"/>
          </a:p>
        </p:txBody>
      </p:sp>
      <p:sp>
        <p:nvSpPr>
          <p:cNvPr id="4" name="Espace réservé du pied de page 3">
            <a:extLst>
              <a:ext uri="{FF2B5EF4-FFF2-40B4-BE49-F238E27FC236}">
                <a16:creationId xmlns:a16="http://schemas.microsoft.com/office/drawing/2014/main" id="{4545CF2F-65B4-E942-893C-E00F3B8C6DF0}"/>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2D042751-4427-59B8-80B0-BE5581FA909E}"/>
              </a:ext>
            </a:extLst>
          </p:cNvPr>
          <p:cNvSpPr>
            <a:spLocks noGrp="1"/>
          </p:cNvSpPr>
          <p:nvPr>
            <p:ph type="sldNum" sz="quarter" idx="12"/>
          </p:nvPr>
        </p:nvSpPr>
        <p:spPr/>
        <p:txBody>
          <a:bodyPr/>
          <a:lstStyle/>
          <a:p>
            <a:fld id="{E4D72145-4092-4AE1-9643-D15D8F9894BE}" type="slidenum">
              <a:rPr lang="fr-FR" smtClean="0"/>
              <a:t>5</a:t>
            </a:fld>
            <a:endParaRPr lang="fr-FR"/>
          </a:p>
        </p:txBody>
      </p:sp>
    </p:spTree>
    <p:extLst>
      <p:ext uri="{BB962C8B-B14F-4D97-AF65-F5344CB8AC3E}">
        <p14:creationId xmlns:p14="http://schemas.microsoft.com/office/powerpoint/2010/main" val="401120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p:txBody>
          <a:bodyPr>
            <a:normAutofit/>
          </a:bodyPr>
          <a:lstStyle/>
          <a:p>
            <a:pPr>
              <a:buClr>
                <a:schemeClr val="tx2">
                  <a:lumMod val="75000"/>
                </a:schemeClr>
              </a:buClr>
              <a:buSzPct val="70000"/>
            </a:pPr>
            <a:r>
              <a:rPr lang="fr-FR" sz="4000" dirty="0">
                <a:solidFill>
                  <a:schemeClr val="tx1"/>
                </a:solidFill>
                <a:latin typeface="Century Gothic" panose="020B0502020202020204" pitchFamily="34" charset="0"/>
                <a:ea typeface="ＭＳ Ｐゴシック" charset="0"/>
                <a:cs typeface="ＭＳ Ｐゴシック" charset="0"/>
              </a:rPr>
              <a:t>Annexes</a:t>
            </a:r>
          </a:p>
        </p:txBody>
      </p:sp>
      <p:sp>
        <p:nvSpPr>
          <p:cNvPr id="32770" name="Rectangle 3"/>
          <p:cNvSpPr>
            <a:spLocks noGrp="1" noChangeArrowheads="1"/>
          </p:cNvSpPr>
          <p:nvPr>
            <p:ph idx="1"/>
          </p:nvPr>
        </p:nvSpPr>
        <p:spPr/>
        <p:txBody>
          <a:bodyPr anchor="t">
            <a:normAutofit/>
          </a:bodyPr>
          <a:lstStyle/>
          <a:p>
            <a:pPr marL="0" indent="0">
              <a:buClr>
                <a:schemeClr val="tx2">
                  <a:lumMod val="75000"/>
                </a:schemeClr>
              </a:buClr>
              <a:buSzPct val="70000"/>
              <a:buNone/>
            </a:pPr>
            <a:endParaRPr lang="fr-FR" sz="2400" b="1" dirty="0">
              <a:ea typeface="ＭＳ Ｐゴシック" charset="0"/>
            </a:endParaRPr>
          </a:p>
          <a:p>
            <a:pPr marL="0" indent="0">
              <a:buClr>
                <a:schemeClr val="tx2">
                  <a:lumMod val="75000"/>
                </a:schemeClr>
              </a:buClr>
              <a:buSzPct val="70000"/>
              <a:buNone/>
            </a:pPr>
            <a:endParaRPr lang="fr-FR" sz="2400" b="1" dirty="0">
              <a:ea typeface="ＭＳ Ｐゴシック" charset="0"/>
            </a:endParaRPr>
          </a:p>
          <a:p>
            <a:pPr marL="39688" indent="0">
              <a:buClr>
                <a:srgbClr val="FFFF00"/>
              </a:buClr>
              <a:buNone/>
            </a:pPr>
            <a:endParaRPr lang="fr-FR" sz="2400" dirty="0">
              <a:latin typeface="Comic Sans MS" charset="0"/>
              <a:ea typeface="ＭＳ Ｐゴシック" charset="0"/>
              <a:cs typeface="ＭＳ Ｐゴシック" charset="0"/>
            </a:endParaRPr>
          </a:p>
        </p:txBody>
      </p:sp>
      <p:sp>
        <p:nvSpPr>
          <p:cNvPr id="4" name="Espace réservé du pied de page 3">
            <a:extLst>
              <a:ext uri="{FF2B5EF4-FFF2-40B4-BE49-F238E27FC236}">
                <a16:creationId xmlns:a16="http://schemas.microsoft.com/office/drawing/2014/main" id="{7117723F-483D-F34F-BD3A-3A6E2C999C03}"/>
              </a:ext>
            </a:extLst>
          </p:cNvPr>
          <p:cNvSpPr>
            <a:spLocks noGrp="1"/>
          </p:cNvSpPr>
          <p:nvPr>
            <p:ph type="ftr" sz="quarter" idx="11"/>
          </p:nvPr>
        </p:nvSpPr>
        <p:spPr/>
        <p:txBody>
          <a:bodyPr>
            <a:normAutofit/>
          </a:bodyPr>
          <a:lstStyle/>
          <a:p>
            <a:pPr>
              <a:spcAft>
                <a:spcPts val="600"/>
              </a:spcAft>
            </a:pPr>
            <a:r>
              <a:rPr lang="fr-FR">
                <a:solidFill>
                  <a:schemeClr val="tx1">
                    <a:alpha val="80000"/>
                  </a:schemeClr>
                </a:solidFill>
              </a:rPr>
              <a:t>PWF_FMOB_Mars_2025</a:t>
            </a:r>
          </a:p>
        </p:txBody>
      </p:sp>
      <p:sp>
        <p:nvSpPr>
          <p:cNvPr id="3" name="Espace réservé du numéro de diapositive 2">
            <a:extLst>
              <a:ext uri="{FF2B5EF4-FFF2-40B4-BE49-F238E27FC236}">
                <a16:creationId xmlns:a16="http://schemas.microsoft.com/office/drawing/2014/main" id="{A2F49456-AFA0-07E4-6620-03217EBAC3F0}"/>
              </a:ext>
            </a:extLst>
          </p:cNvPr>
          <p:cNvSpPr>
            <a:spLocks noGrp="1"/>
          </p:cNvSpPr>
          <p:nvPr>
            <p:ph type="sldNum" sz="quarter" idx="12"/>
          </p:nvPr>
        </p:nvSpPr>
        <p:spPr/>
        <p:txBody>
          <a:bodyPr/>
          <a:lstStyle/>
          <a:p>
            <a:fld id="{E4D72145-4092-4AE1-9643-D15D8F9894BE}" type="slidenum">
              <a:rPr lang="fr-FR" smtClean="0"/>
              <a:t>50</a:t>
            </a:fld>
            <a:endParaRPr lang="fr-FR"/>
          </a:p>
        </p:txBody>
      </p:sp>
    </p:spTree>
    <p:extLst>
      <p:ext uri="{BB962C8B-B14F-4D97-AF65-F5344CB8AC3E}">
        <p14:creationId xmlns:p14="http://schemas.microsoft.com/office/powerpoint/2010/main" val="1142971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8" name="Espace réservé du contenu 7" descr="Simulation_Boite_GPWF.jpeg"/>
          <p:cNvPicPr>
            <a:picLocks noChangeAspect="1"/>
          </p:cNvPicPr>
          <p:nvPr/>
        </p:nvPicPr>
        <p:blipFill>
          <a:blip r:embed="rId3"/>
          <a:srcRect l="8511" r="12766"/>
          <a:stretch>
            <a:fillRect/>
          </a:stretch>
        </p:blipFill>
        <p:spPr bwMode="auto">
          <a:xfrm>
            <a:off x="8195483" y="4235651"/>
            <a:ext cx="2819400" cy="206375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103425" name="Espace réservé de la date 3"/>
          <p:cNvSpPr txBox="1">
            <a:spLocks noGrp="1"/>
          </p:cNvSpPr>
          <p:nvPr/>
        </p:nvSpPr>
        <p:spPr bwMode="auto">
          <a:xfrm>
            <a:off x="1992313" y="6237288"/>
            <a:ext cx="2133600" cy="476250"/>
          </a:xfrm>
          <a:prstGeom prst="rect">
            <a:avLst/>
          </a:prstGeom>
          <a:noFill/>
          <a:ln w="9525">
            <a:noFill/>
            <a:miter lim="800000"/>
            <a:headEnd/>
            <a:tailEnd/>
          </a:ln>
        </p:spPr>
        <p:txBody>
          <a:bodyPr anchor="b">
            <a:prstTxWarp prst="textNoShape">
              <a:avLst/>
            </a:prstTxWarp>
          </a:bodyPr>
          <a:lstStyle/>
          <a:p>
            <a:endParaRPr lang="fr-FR" sz="1200">
              <a:ea typeface="ＭＳ Ｐゴシック" pitchFamily="-72" charset="-128"/>
              <a:cs typeface="ＭＳ Ｐゴシック" pitchFamily="-72" charset="-128"/>
            </a:endParaRPr>
          </a:p>
        </p:txBody>
      </p:sp>
      <p:sp>
        <p:nvSpPr>
          <p:cNvPr id="103426" name="Rectangle 2"/>
          <p:cNvSpPr>
            <a:spLocks noGrp="1" noRot="1" noChangeArrowheads="1"/>
          </p:cNvSpPr>
          <p:nvPr>
            <p:ph type="title"/>
          </p:nvPr>
        </p:nvSpPr>
        <p:spPr>
          <a:xfrm>
            <a:off x="636104" y="117607"/>
            <a:ext cx="8749196" cy="1367177"/>
          </a:xfrm>
        </p:spPr>
        <p:txBody>
          <a:bodyPr>
            <a:normAutofit fontScale="90000"/>
          </a:bodyPr>
          <a:lstStyle/>
          <a:p>
            <a:pPr eaLnBrk="1" hangingPunct="1"/>
            <a:br>
              <a:rPr lang="fr-FR" sz="4000" dirty="0">
                <a:ea typeface="ＭＳ Ｐゴシック" pitchFamily="-72" charset="-128"/>
                <a:cs typeface="ＭＳ Ｐゴシック" pitchFamily="-72" charset="-128"/>
              </a:rPr>
            </a:br>
            <a:r>
              <a:rPr lang="fr-FR" sz="4400" dirty="0">
                <a:solidFill>
                  <a:schemeClr val="tx1"/>
                </a:solidFill>
                <a:latin typeface="Century Gothic" panose="020B0502020202020204" pitchFamily="34" charset="0"/>
                <a:ea typeface="ＭＳ Ｐゴシック" pitchFamily="-72" charset="-128"/>
                <a:cs typeface="ＭＳ Ｐゴシック" pitchFamily="-72" charset="-128"/>
              </a:rPr>
              <a:t>PWF - Des publications</a:t>
            </a:r>
            <a:br>
              <a:rPr lang="fr-FR" dirty="0">
                <a:latin typeface="Garamond" pitchFamily="-72" charset="0"/>
                <a:ea typeface="ＭＳ Ｐゴシック" pitchFamily="-72" charset="-128"/>
                <a:cs typeface="ＭＳ Ｐゴシック" pitchFamily="-72" charset="-128"/>
              </a:rPr>
            </a:br>
            <a:endParaRPr lang="fr-FR" dirty="0">
              <a:latin typeface="Garamond" pitchFamily="-72" charset="0"/>
              <a:ea typeface="ＭＳ Ｐゴシック" pitchFamily="-72" charset="-128"/>
              <a:cs typeface="ＭＳ Ｐゴシック" pitchFamily="-72" charset="-128"/>
            </a:endParaRPr>
          </a:p>
        </p:txBody>
      </p:sp>
      <p:pic>
        <p:nvPicPr>
          <p:cNvPr id="103432" name="Image 4"/>
          <p:cNvPicPr>
            <a:picLocks noChangeAspect="1"/>
          </p:cNvPicPr>
          <p:nvPr/>
        </p:nvPicPr>
        <p:blipFill>
          <a:blip r:embed="rId4"/>
          <a:srcRect/>
          <a:stretch>
            <a:fillRect/>
          </a:stretch>
        </p:blipFill>
        <p:spPr bwMode="auto">
          <a:xfrm>
            <a:off x="5737293" y="1748659"/>
            <a:ext cx="1294812" cy="1728194"/>
          </a:xfrm>
          <a:prstGeom prst="rect">
            <a:avLst/>
          </a:prstGeom>
          <a:solidFill>
            <a:srgbClr val="FFFF00"/>
          </a:solidFill>
          <a:ln w="3175">
            <a:solidFill>
              <a:srgbClr val="000000"/>
            </a:solidFill>
            <a:miter lim="800000"/>
            <a:headEnd/>
            <a:tailEnd/>
          </a:ln>
          <a:effectLst>
            <a:outerShdw blurRad="63500" dist="38099" dir="2700000" algn="ctr" rotWithShape="0">
              <a:srgbClr val="000000">
                <a:alpha val="74998"/>
              </a:srgbClr>
            </a:outerShdw>
          </a:effectLst>
        </p:spPr>
      </p:pic>
      <p:pic>
        <p:nvPicPr>
          <p:cNvPr id="103437" name="Image 2"/>
          <p:cNvPicPr>
            <a:picLocks noChangeAspect="1"/>
          </p:cNvPicPr>
          <p:nvPr/>
        </p:nvPicPr>
        <p:blipFill>
          <a:blip r:embed="rId5"/>
          <a:srcRect/>
          <a:stretch>
            <a:fillRect/>
          </a:stretch>
        </p:blipFill>
        <p:spPr bwMode="auto">
          <a:xfrm>
            <a:off x="5908347" y="4489726"/>
            <a:ext cx="1771492" cy="177149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2" name="Image 1" descr="Capture d'écran 2017-03-22 17.10.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5287" y="4369928"/>
            <a:ext cx="1296145" cy="1859423"/>
          </a:xfrm>
          <a:prstGeom prst="rect">
            <a:avLst/>
          </a:prstGeom>
        </p:spPr>
      </p:pic>
      <p:sp>
        <p:nvSpPr>
          <p:cNvPr id="3" name="Espace réservé du pied de page 2">
            <a:extLst>
              <a:ext uri="{FF2B5EF4-FFF2-40B4-BE49-F238E27FC236}">
                <a16:creationId xmlns:a16="http://schemas.microsoft.com/office/drawing/2014/main" id="{749EC151-0441-994D-BDC3-F85F590324CA}"/>
              </a:ext>
            </a:extLst>
          </p:cNvPr>
          <p:cNvSpPr>
            <a:spLocks noGrp="1"/>
          </p:cNvSpPr>
          <p:nvPr>
            <p:ph type="ftr" sz="quarter" idx="11"/>
          </p:nvPr>
        </p:nvSpPr>
        <p:spPr/>
        <p:txBody>
          <a:bodyPr/>
          <a:lstStyle/>
          <a:p>
            <a:r>
              <a:rPr lang="fr-FR"/>
              <a:t>PWF_FMOB_Mars_2025</a:t>
            </a:r>
            <a:endParaRPr lang="fr-FR" dirty="0"/>
          </a:p>
        </p:txBody>
      </p:sp>
      <p:sp>
        <p:nvSpPr>
          <p:cNvPr id="5" name="ZoneTexte 4">
            <a:extLst>
              <a:ext uri="{FF2B5EF4-FFF2-40B4-BE49-F238E27FC236}">
                <a16:creationId xmlns:a16="http://schemas.microsoft.com/office/drawing/2014/main" id="{69882EA5-E3FA-DEE8-0470-49060D37AAB2}"/>
              </a:ext>
            </a:extLst>
          </p:cNvPr>
          <p:cNvSpPr txBox="1"/>
          <p:nvPr/>
        </p:nvSpPr>
        <p:spPr>
          <a:xfrm>
            <a:off x="2048256" y="4700016"/>
            <a:ext cx="184731" cy="369332"/>
          </a:xfrm>
          <a:prstGeom prst="rect">
            <a:avLst/>
          </a:prstGeom>
          <a:noFill/>
        </p:spPr>
        <p:txBody>
          <a:bodyPr wrap="none" rtlCol="0">
            <a:spAutoFit/>
          </a:bodyPr>
          <a:lstStyle/>
          <a:p>
            <a:endParaRPr lang="fr-FR" dirty="0"/>
          </a:p>
        </p:txBody>
      </p:sp>
      <p:pic>
        <p:nvPicPr>
          <p:cNvPr id="7" name="Image 6" descr="Une image contenant dessin humoristique, affiche, texte, illustration&#10;&#10;Description générée automatiquement">
            <a:extLst>
              <a:ext uri="{FF2B5EF4-FFF2-40B4-BE49-F238E27FC236}">
                <a16:creationId xmlns:a16="http://schemas.microsoft.com/office/drawing/2014/main" id="{62EC88C0-E46D-1F57-1982-8361CA4D9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0613" y="1743541"/>
            <a:ext cx="1637974" cy="2107527"/>
          </a:xfrm>
          <a:prstGeom prst="rect">
            <a:avLst/>
          </a:prstGeom>
        </p:spPr>
      </p:pic>
      <p:pic>
        <p:nvPicPr>
          <p:cNvPr id="9" name="Image 8" descr="Une image contenant texte, Dessin animé, mammifère, dessin humoristique&#10;&#10;Description générée automatiquement">
            <a:extLst>
              <a:ext uri="{FF2B5EF4-FFF2-40B4-BE49-F238E27FC236}">
                <a16:creationId xmlns:a16="http://schemas.microsoft.com/office/drawing/2014/main" id="{62FACF87-7298-D8CB-E334-74501D189E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881" y="1748312"/>
            <a:ext cx="1614645" cy="2186710"/>
          </a:xfrm>
          <a:prstGeom prst="rect">
            <a:avLst/>
          </a:prstGeom>
        </p:spPr>
      </p:pic>
      <p:pic>
        <p:nvPicPr>
          <p:cNvPr id="11" name="Image 10" descr="Une image contenant texte, capture d’écran, dessin humoristique&#10;&#10;Description générée automatiquement">
            <a:extLst>
              <a:ext uri="{FF2B5EF4-FFF2-40B4-BE49-F238E27FC236}">
                <a16:creationId xmlns:a16="http://schemas.microsoft.com/office/drawing/2014/main" id="{17FFD3A7-3E59-413D-5FDC-6A119FEFEC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582" y="4367031"/>
            <a:ext cx="1771492" cy="2338664"/>
          </a:xfrm>
          <a:prstGeom prst="rect">
            <a:avLst/>
          </a:prstGeom>
        </p:spPr>
      </p:pic>
      <p:pic>
        <p:nvPicPr>
          <p:cNvPr id="13" name="Image 12" descr="Une image contenant texte, dessin humoristique, clipart, illustration&#10;&#10;Description générée automatiquement">
            <a:extLst>
              <a:ext uri="{FF2B5EF4-FFF2-40B4-BE49-F238E27FC236}">
                <a16:creationId xmlns:a16="http://schemas.microsoft.com/office/drawing/2014/main" id="{7609AAED-1AB4-E22E-C164-451BFAF453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1048" y="1710419"/>
            <a:ext cx="1523261" cy="2107526"/>
          </a:xfrm>
          <a:prstGeom prst="rect">
            <a:avLst/>
          </a:prstGeom>
        </p:spPr>
      </p:pic>
      <p:pic>
        <p:nvPicPr>
          <p:cNvPr id="15" name="Image 14" descr="Une image contenant texte, capture d’écran, Police&#10;&#10;Description générée automatiquement">
            <a:extLst>
              <a:ext uri="{FF2B5EF4-FFF2-40B4-BE49-F238E27FC236}">
                <a16:creationId xmlns:a16="http://schemas.microsoft.com/office/drawing/2014/main" id="{46473F5B-F71F-C700-0AF0-A26E1B6902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3252" y="1616117"/>
            <a:ext cx="2404264" cy="2451100"/>
          </a:xfrm>
          <a:prstGeom prst="rect">
            <a:avLst/>
          </a:prstGeom>
        </p:spPr>
      </p:pic>
      <p:sp>
        <p:nvSpPr>
          <p:cNvPr id="6" name="Espace réservé du numéro de diapositive 5">
            <a:extLst>
              <a:ext uri="{FF2B5EF4-FFF2-40B4-BE49-F238E27FC236}">
                <a16:creationId xmlns:a16="http://schemas.microsoft.com/office/drawing/2014/main" id="{58788015-3B56-981D-EF79-F21BB030F0EC}"/>
              </a:ext>
            </a:extLst>
          </p:cNvPr>
          <p:cNvSpPr>
            <a:spLocks noGrp="1"/>
          </p:cNvSpPr>
          <p:nvPr>
            <p:ph type="sldNum" sz="quarter" idx="12"/>
          </p:nvPr>
        </p:nvSpPr>
        <p:spPr/>
        <p:txBody>
          <a:bodyPr/>
          <a:lstStyle/>
          <a:p>
            <a:fld id="{E4D72145-4092-4AE1-9643-D15D8F9894BE}" type="slidenum">
              <a:rPr lang="fr-FR" smtClean="0"/>
              <a:t>51</a:t>
            </a:fld>
            <a:endParaRPr lang="fr-FR"/>
          </a:p>
        </p:txBody>
      </p:sp>
    </p:spTree>
    <p:extLst>
      <p:ext uri="{BB962C8B-B14F-4D97-AF65-F5344CB8AC3E}">
        <p14:creationId xmlns:p14="http://schemas.microsoft.com/office/powerpoint/2010/main" val="2940717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268A3-5F06-42E7-BC50-AC423B0B82FD}"/>
              </a:ext>
            </a:extLst>
          </p:cNvPr>
          <p:cNvSpPr>
            <a:spLocks noGrp="1"/>
          </p:cNvSpPr>
          <p:nvPr>
            <p:ph type="title"/>
          </p:nvPr>
        </p:nvSpPr>
        <p:spPr>
          <a:xfrm>
            <a:off x="318655" y="136525"/>
            <a:ext cx="11035145" cy="1265213"/>
          </a:xfrm>
        </p:spPr>
        <p:txBody>
          <a:bodyPr>
            <a:normAutofit/>
          </a:bodyPr>
          <a:lstStyle/>
          <a:p>
            <a:r>
              <a:rPr lang="fr-FR" sz="4000" dirty="0">
                <a:solidFill>
                  <a:schemeClr val="tx1"/>
                </a:solidFill>
                <a:latin typeface="Century Gothic" panose="020B0502020202020204" pitchFamily="34" charset="0"/>
              </a:rPr>
              <a:t>Des points de vigilance</a:t>
            </a:r>
            <a:br>
              <a:rPr lang="fr-FR" sz="4000" dirty="0">
                <a:solidFill>
                  <a:schemeClr val="tx1"/>
                </a:solidFill>
                <a:latin typeface="Century Gothic" panose="020B0502020202020204" pitchFamily="34" charset="0"/>
              </a:rPr>
            </a:br>
            <a:r>
              <a:rPr lang="fr-FR" sz="4000" dirty="0">
                <a:solidFill>
                  <a:schemeClr val="tx1"/>
                </a:solidFill>
                <a:latin typeface="Century Gothic" panose="020B0502020202020204" pitchFamily="34" charset="0"/>
              </a:rPr>
              <a:t>Des points d’étape </a:t>
            </a:r>
          </a:p>
        </p:txBody>
      </p:sp>
      <p:sp>
        <p:nvSpPr>
          <p:cNvPr id="3" name="Espace réservé du contenu 2">
            <a:extLst>
              <a:ext uri="{FF2B5EF4-FFF2-40B4-BE49-F238E27FC236}">
                <a16:creationId xmlns:a16="http://schemas.microsoft.com/office/drawing/2014/main" id="{B3A7FDF8-F872-4A58-9E6C-EB7D5E3B53C8}"/>
              </a:ext>
            </a:extLst>
          </p:cNvPr>
          <p:cNvSpPr>
            <a:spLocks noGrp="1"/>
          </p:cNvSpPr>
          <p:nvPr>
            <p:ph idx="1"/>
          </p:nvPr>
        </p:nvSpPr>
        <p:spPr>
          <a:xfrm>
            <a:off x="318655" y="1611824"/>
            <a:ext cx="10266219" cy="4565139"/>
          </a:xfrm>
        </p:spPr>
        <p:txBody>
          <a:bodyPr>
            <a:noAutofit/>
          </a:bodyPr>
          <a:lstStyle/>
          <a:p>
            <a:pPr>
              <a:buFont typeface="Arial" panose="020B0604020202020204" pitchFamily="34" charset="0"/>
              <a:buChar char="•"/>
            </a:pPr>
            <a:r>
              <a:rPr lang="fr-FR" sz="2200" b="1" dirty="0">
                <a:latin typeface="Century Gothic" panose="020B0502020202020204" pitchFamily="34" charset="0"/>
              </a:rPr>
              <a:t>Points hebdomadaires </a:t>
            </a:r>
          </a:p>
          <a:p>
            <a:pPr lvl="1">
              <a:buClr>
                <a:srgbClr val="31859C"/>
              </a:buClr>
            </a:pPr>
            <a:r>
              <a:rPr lang="fr-FR" sz="2200" dirty="0">
                <a:latin typeface="Century Gothic" panose="020B0502020202020204" pitchFamily="34" charset="0"/>
              </a:rPr>
              <a:t>Inspecter les lésions cutanées , les jambes (lymphœdème et œdème)</a:t>
            </a:r>
          </a:p>
          <a:p>
            <a:pPr lvl="1">
              <a:buClr>
                <a:srgbClr val="31859C"/>
              </a:buClr>
            </a:pPr>
            <a:r>
              <a:rPr lang="fr-FR" sz="2200" dirty="0">
                <a:latin typeface="Century Gothic" panose="020B0502020202020204" pitchFamily="34" charset="0"/>
              </a:rPr>
              <a:t>Courbe des grattages</a:t>
            </a:r>
          </a:p>
          <a:p>
            <a:pPr lvl="1">
              <a:buClr>
                <a:srgbClr val="31859C"/>
              </a:buClr>
            </a:pPr>
            <a:r>
              <a:rPr lang="fr-FR" sz="2200" dirty="0">
                <a:latin typeface="Century Gothic" panose="020B0502020202020204" pitchFamily="34" charset="0"/>
              </a:rPr>
              <a:t>Faire le point sur les troubles gastrointestinaux, examiner l’abdomen </a:t>
            </a:r>
          </a:p>
          <a:p>
            <a:pPr lvl="1">
              <a:buClr>
                <a:srgbClr val="31859C"/>
              </a:buClr>
            </a:pPr>
            <a:r>
              <a:rPr lang="fr-FR" sz="2200" dirty="0">
                <a:latin typeface="Century Gothic" panose="020B0502020202020204" pitchFamily="34" charset="0"/>
              </a:rPr>
              <a:t>Évaluation de l’état mental, des colères</a:t>
            </a:r>
          </a:p>
          <a:p>
            <a:pPr>
              <a:buFont typeface="Arial" panose="020B0604020202020204" pitchFamily="34" charset="0"/>
              <a:buChar char="•"/>
            </a:pPr>
            <a:r>
              <a:rPr lang="fr-FR" sz="2200" b="1" dirty="0">
                <a:latin typeface="Century Gothic" panose="020B0502020202020204" pitchFamily="34" charset="0"/>
              </a:rPr>
              <a:t>Points mensuels ou trimestriels si la personne va bien </a:t>
            </a:r>
          </a:p>
          <a:p>
            <a:pPr lvl="1">
              <a:buClr>
                <a:srgbClr val="31859C"/>
              </a:buClr>
            </a:pPr>
            <a:r>
              <a:rPr lang="fr-FR" sz="2200" dirty="0">
                <a:latin typeface="Century Gothic" panose="020B0502020202020204" pitchFamily="34" charset="0"/>
              </a:rPr>
              <a:t>Courbes de poids</a:t>
            </a:r>
          </a:p>
          <a:p>
            <a:pPr lvl="1">
              <a:buClr>
                <a:srgbClr val="31859C"/>
              </a:buClr>
            </a:pPr>
            <a:r>
              <a:rPr lang="fr-FR" sz="2200" dirty="0">
                <a:latin typeface="Century Gothic" panose="020B0502020202020204" pitchFamily="34" charset="0"/>
              </a:rPr>
              <a:t>Faire le point sur les traitements </a:t>
            </a:r>
          </a:p>
          <a:p>
            <a:pPr lvl="1">
              <a:buClr>
                <a:srgbClr val="31859C"/>
              </a:buClr>
            </a:pPr>
            <a:r>
              <a:rPr lang="fr-FR" sz="2200" dirty="0">
                <a:latin typeface="Century Gothic" panose="020B0502020202020204" pitchFamily="34" charset="0"/>
              </a:rPr>
              <a:t>Faire le point sur le sommeil, la température, la tension, la fréquence cardiaque</a:t>
            </a:r>
          </a:p>
          <a:p>
            <a:pPr>
              <a:buFont typeface="Arial" panose="020B0604020202020204" pitchFamily="34" charset="0"/>
              <a:buChar char="•"/>
            </a:pPr>
            <a:r>
              <a:rPr lang="fr-FR" sz="2200" b="1" dirty="0">
                <a:latin typeface="Century Gothic" panose="020B0502020202020204" pitchFamily="34" charset="0"/>
              </a:rPr>
              <a:t>Des bilans et synthèse semestriels ou  annuels</a:t>
            </a:r>
          </a:p>
          <a:p>
            <a:pPr lvl="1">
              <a:buClr>
                <a:srgbClr val="31859C"/>
              </a:buClr>
            </a:pPr>
            <a:r>
              <a:rPr lang="fr-FR" sz="2200" dirty="0">
                <a:latin typeface="Century Gothic" panose="020B0502020202020204" pitchFamily="34" charset="0"/>
              </a:rPr>
              <a:t>Rediscuter du projet</a:t>
            </a:r>
          </a:p>
          <a:p>
            <a:pPr lvl="1">
              <a:buClr>
                <a:srgbClr val="31859C"/>
              </a:buClr>
            </a:pPr>
            <a:r>
              <a:rPr lang="fr-FR" sz="2200" dirty="0">
                <a:latin typeface="Century Gothic" panose="020B0502020202020204" pitchFamily="34" charset="0"/>
              </a:rPr>
              <a:t>Planifier un suivi dans les CC </a:t>
            </a:r>
          </a:p>
        </p:txBody>
      </p:sp>
      <p:sp>
        <p:nvSpPr>
          <p:cNvPr id="4" name="Espace réservé du pied de page 3">
            <a:extLst>
              <a:ext uri="{FF2B5EF4-FFF2-40B4-BE49-F238E27FC236}">
                <a16:creationId xmlns:a16="http://schemas.microsoft.com/office/drawing/2014/main" id="{05E5D035-8484-476B-86DC-A3439A06E5E5}"/>
              </a:ext>
            </a:extLst>
          </p:cNvPr>
          <p:cNvSpPr>
            <a:spLocks noGrp="1"/>
          </p:cNvSpPr>
          <p:nvPr>
            <p:ph type="ftr" sz="quarter" idx="11"/>
          </p:nvPr>
        </p:nvSpPr>
        <p:spPr/>
        <p:txBody>
          <a:bodyPr/>
          <a:lstStyle/>
          <a:p>
            <a:r>
              <a:rPr lang="fr-FR"/>
              <a:t>PWF_FMOB_Mars_2025</a:t>
            </a:r>
            <a:endParaRPr lang="fr-FR" dirty="0"/>
          </a:p>
        </p:txBody>
      </p:sp>
      <p:sp>
        <p:nvSpPr>
          <p:cNvPr id="6" name="Espace réservé du numéro de diapositive 5">
            <a:extLst>
              <a:ext uri="{FF2B5EF4-FFF2-40B4-BE49-F238E27FC236}">
                <a16:creationId xmlns:a16="http://schemas.microsoft.com/office/drawing/2014/main" id="{7F729DFB-42FE-F276-65D9-B82D31AE865E}"/>
              </a:ext>
            </a:extLst>
          </p:cNvPr>
          <p:cNvSpPr>
            <a:spLocks noGrp="1"/>
          </p:cNvSpPr>
          <p:nvPr>
            <p:ph type="sldNum" sz="quarter" idx="12"/>
          </p:nvPr>
        </p:nvSpPr>
        <p:spPr/>
        <p:txBody>
          <a:bodyPr/>
          <a:lstStyle/>
          <a:p>
            <a:fld id="{E4D72145-4092-4AE1-9643-D15D8F9894BE}" type="slidenum">
              <a:rPr lang="fr-FR" smtClean="0"/>
              <a:t>52</a:t>
            </a:fld>
            <a:endParaRPr lang="fr-FR"/>
          </a:p>
        </p:txBody>
      </p:sp>
    </p:spTree>
    <p:extLst>
      <p:ext uri="{BB962C8B-B14F-4D97-AF65-F5344CB8AC3E}">
        <p14:creationId xmlns:p14="http://schemas.microsoft.com/office/powerpoint/2010/main" val="3396234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ouée 6"/>
          <p:cNvSpPr/>
          <p:nvPr/>
        </p:nvSpPr>
        <p:spPr bwMode="auto">
          <a:xfrm>
            <a:off x="1826857" y="3317569"/>
            <a:ext cx="2304256" cy="3153988"/>
          </a:xfrm>
          <a:prstGeom prst="donut">
            <a:avLst>
              <a:gd name="adj" fmla="val 2565"/>
            </a:avLst>
          </a:prstGeom>
          <a:solidFill>
            <a:srgbClr val="0099CC"/>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FR" sz="2400">
              <a:solidFill>
                <a:srgbClr val="FFFFFF"/>
              </a:solidFill>
              <a:latin typeface="Arial" charset="0"/>
              <a:ea typeface="ヒラギノ角ゴ ProN W3" charset="-128"/>
              <a:cs typeface="ヒラギノ角ゴ ProN W3" charset="-128"/>
              <a:sym typeface="Arial" charset="0"/>
            </a:endParaRPr>
          </a:p>
        </p:txBody>
      </p:sp>
      <p:sp>
        <p:nvSpPr>
          <p:cNvPr id="45057" name="Rectangle 19"/>
          <p:cNvSpPr>
            <a:spLocks noChangeArrowheads="1"/>
          </p:cNvSpPr>
          <p:nvPr/>
        </p:nvSpPr>
        <p:spPr bwMode="auto">
          <a:xfrm>
            <a:off x="4345574" y="5431052"/>
            <a:ext cx="2088233"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fr-FR" dirty="0">
                <a:latin typeface="Century Gothic" panose="020B0502020202020204" pitchFamily="34" charset="0"/>
              </a:rPr>
              <a:t>Délétion paternelle</a:t>
            </a:r>
          </a:p>
        </p:txBody>
      </p:sp>
      <p:sp>
        <p:nvSpPr>
          <p:cNvPr id="45067" name="Rectangle 2"/>
          <p:cNvSpPr>
            <a:spLocks noGrp="1" noRot="1" noChangeArrowheads="1"/>
          </p:cNvSpPr>
          <p:nvPr>
            <p:ph type="title"/>
          </p:nvPr>
        </p:nvSpPr>
        <p:spPr>
          <a:xfrm>
            <a:off x="271068" y="188275"/>
            <a:ext cx="11082732" cy="1213463"/>
          </a:xfrm>
        </p:spPr>
        <p:txBody>
          <a:bodyPr>
            <a:normAutofit fontScale="90000"/>
          </a:bodyPr>
          <a:lstStyle/>
          <a:p>
            <a:pPr eaLnBrk="1" hangingPunct="1"/>
            <a:br>
              <a:rPr lang="fr-FR" sz="4000" dirty="0">
                <a:solidFill>
                  <a:schemeClr val="tx2">
                    <a:lumMod val="75000"/>
                  </a:schemeClr>
                </a:solidFill>
                <a:ea typeface="ＭＳ Ｐゴシック" charset="0"/>
                <a:cs typeface="ＭＳ Ｐゴシック" charset="0"/>
              </a:rPr>
            </a:br>
            <a:br>
              <a:rPr lang="fr-FR" sz="4000" dirty="0">
                <a:solidFill>
                  <a:schemeClr val="tx2">
                    <a:lumMod val="75000"/>
                  </a:schemeClr>
                </a:solidFill>
                <a:ea typeface="ＭＳ Ｐゴシック" charset="0"/>
                <a:cs typeface="ＭＳ Ｐゴシック" charset="0"/>
              </a:rPr>
            </a:br>
            <a:r>
              <a:rPr lang="fr-FR" dirty="0">
                <a:solidFill>
                  <a:schemeClr val="tx1"/>
                </a:solidFill>
                <a:latin typeface="Century Gothic" panose="020B0502020202020204" pitchFamily="34" charset="0"/>
                <a:ea typeface="ＭＳ Ｐゴシック" charset="0"/>
                <a:cs typeface="ＭＳ Ｐゴシック" charset="0"/>
              </a:rPr>
              <a:t>Le SPW = maladie génétique rare </a:t>
            </a:r>
            <a:br>
              <a:rPr lang="fr-FR" dirty="0">
                <a:solidFill>
                  <a:schemeClr val="tx1"/>
                </a:solidFill>
                <a:latin typeface="Century Gothic" panose="020B0502020202020204" pitchFamily="34" charset="0"/>
                <a:ea typeface="ＭＳ Ｐゴシック" charset="0"/>
                <a:cs typeface="ＭＳ Ｐゴシック" charset="0"/>
              </a:rPr>
            </a:br>
            <a:r>
              <a:rPr lang="fr-FR" dirty="0">
                <a:solidFill>
                  <a:schemeClr val="tx1"/>
                </a:solidFill>
                <a:latin typeface="Century Gothic" panose="020B0502020202020204" pitchFamily="34" charset="0"/>
                <a:ea typeface="ＭＳ Ｐゴシック" charset="0"/>
                <a:cs typeface="ＭＳ Ｐゴシック" charset="0"/>
              </a:rPr>
              <a:t>complexe du neurodéveloppement </a:t>
            </a:r>
            <a:br>
              <a:rPr lang="fr-FR" dirty="0">
                <a:latin typeface="Comic Sans MS" charset="0"/>
                <a:ea typeface="ＭＳ Ｐゴシック" charset="0"/>
                <a:cs typeface="ＭＳ Ｐゴシック" charset="0"/>
              </a:rPr>
            </a:br>
            <a:br>
              <a:rPr lang="fr-FR" dirty="0">
                <a:solidFill>
                  <a:srgbClr val="FF0000"/>
                </a:solidFill>
                <a:ea typeface="ＭＳ Ｐゴシック" charset="0"/>
                <a:cs typeface="ＭＳ Ｐゴシック" charset="0"/>
              </a:rPr>
            </a:br>
            <a:endParaRPr lang="fr-FR" dirty="0">
              <a:solidFill>
                <a:schemeClr val="accent1">
                  <a:lumMod val="75000"/>
                </a:schemeClr>
              </a:solidFill>
              <a:ea typeface="ＭＳ Ｐゴシック" charset="0"/>
              <a:cs typeface="ＭＳ Ｐゴシック" charset="0"/>
            </a:endParaRPr>
          </a:p>
        </p:txBody>
      </p:sp>
      <p:sp>
        <p:nvSpPr>
          <p:cNvPr id="3" name="ZoneTexte 2"/>
          <p:cNvSpPr txBox="1"/>
          <p:nvPr/>
        </p:nvSpPr>
        <p:spPr bwMode="auto">
          <a:xfrm>
            <a:off x="271068" y="1691185"/>
            <a:ext cx="7535064" cy="1323439"/>
          </a:xfrm>
          <a:prstGeom prst="rect">
            <a:avLst/>
          </a:prstGeom>
          <a:solidFill>
            <a:schemeClr val="bg2"/>
          </a:solidFill>
          <a:ln>
            <a:noFill/>
          </a:ln>
        </p:spPr>
        <p:txBody>
          <a:bodyPr wrap="square" rtlCol="0" anchor="b">
            <a:spAutoFit/>
          </a:bodyPr>
          <a:lstStyle/>
          <a:p>
            <a:r>
              <a:rPr lang="fr-FR" sz="2000" dirty="0">
                <a:latin typeface="Century Gothic" panose="020B0502020202020204" pitchFamily="34" charset="0"/>
              </a:rPr>
              <a:t>Mutation de novo, très rarement héritée</a:t>
            </a:r>
          </a:p>
          <a:p>
            <a:r>
              <a:rPr lang="fr-FR" sz="2000" dirty="0">
                <a:latin typeface="Century Gothic" panose="020B0502020202020204" pitchFamily="34" charset="0"/>
              </a:rPr>
              <a:t>Défaut d’expression de plusieurs gènes du locus 15q11q13 du chromosome 15 d’origine paternelle</a:t>
            </a:r>
          </a:p>
          <a:p>
            <a:r>
              <a:rPr lang="fr-FR" sz="2000" dirty="0">
                <a:latin typeface="Century Gothic" panose="020B0502020202020204" pitchFamily="34" charset="0"/>
              </a:rPr>
              <a:t>Mutation multigénique complexe, d’expression très variable</a:t>
            </a:r>
          </a:p>
        </p:txBody>
      </p:sp>
      <p:sp>
        <p:nvSpPr>
          <p:cNvPr id="45061" name="Rectangle 16"/>
          <p:cNvSpPr>
            <a:spLocks noChangeArrowheads="1"/>
          </p:cNvSpPr>
          <p:nvPr/>
        </p:nvSpPr>
        <p:spPr bwMode="auto">
          <a:xfrm>
            <a:off x="4110031" y="5065927"/>
            <a:ext cx="2088232"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endParaRPr lang="fr-FR" sz="2000" dirty="0">
              <a:solidFill>
                <a:schemeClr val="tx2"/>
              </a:solidFill>
              <a:latin typeface="Comic Sans MS" charset="0"/>
            </a:endParaRPr>
          </a:p>
        </p:txBody>
      </p:sp>
      <p:sp>
        <p:nvSpPr>
          <p:cNvPr id="45070" name="Rectangle 17"/>
          <p:cNvSpPr>
            <a:spLocks noChangeArrowheads="1"/>
          </p:cNvSpPr>
          <p:nvPr/>
        </p:nvSpPr>
        <p:spPr bwMode="auto">
          <a:xfrm>
            <a:off x="8261174" y="5372782"/>
            <a:ext cx="3380328"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fr-FR" dirty="0">
                <a:latin typeface="Century Gothic" panose="020B0502020202020204" pitchFamily="34" charset="0"/>
              </a:rPr>
              <a:t>Anomalie de l’empreinte génomique </a:t>
            </a:r>
            <a:r>
              <a:rPr lang="fr-FR" sz="1600" dirty="0">
                <a:latin typeface="Century Gothic" panose="020B0502020202020204" pitchFamily="34" charset="0"/>
              </a:rPr>
              <a:t>(risque de récurrence</a:t>
            </a:r>
            <a:r>
              <a:rPr lang="fr-FR" sz="1600" dirty="0">
                <a:solidFill>
                  <a:srgbClr val="006B7C"/>
                </a:solidFill>
                <a:latin typeface="Century Gothic" panose="020B0502020202020204" pitchFamily="34" charset="0"/>
              </a:rPr>
              <a:t>)</a:t>
            </a:r>
            <a:r>
              <a:rPr lang="fr-FR" sz="2000" dirty="0">
                <a:solidFill>
                  <a:srgbClr val="006B7C"/>
                </a:solidFill>
                <a:latin typeface="Century Gothic" panose="020B0502020202020204" pitchFamily="34" charset="0"/>
              </a:rPr>
              <a:t> </a:t>
            </a:r>
          </a:p>
        </p:txBody>
      </p:sp>
      <p:sp>
        <p:nvSpPr>
          <p:cNvPr id="12" name="ZoneTexte 11"/>
          <p:cNvSpPr txBox="1"/>
          <p:nvPr/>
        </p:nvSpPr>
        <p:spPr bwMode="auto">
          <a:xfrm>
            <a:off x="6600056" y="5449076"/>
            <a:ext cx="155334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b">
            <a:spAutoFit/>
          </a:bodyPr>
          <a:lstStyle/>
          <a:p>
            <a:pPr eaLnBrk="1" hangingPunct="1"/>
            <a:r>
              <a:rPr lang="fr-FR" dirty="0">
                <a:latin typeface="Century Gothic" panose="020B0502020202020204" pitchFamily="34" charset="0"/>
                <a:ea typeface="ＭＳ Ｐゴシック" charset="0"/>
                <a:cs typeface="Comic Sans MS"/>
              </a:rPr>
              <a:t>Disomie maternelle</a:t>
            </a:r>
          </a:p>
        </p:txBody>
      </p:sp>
      <p:sp>
        <p:nvSpPr>
          <p:cNvPr id="15" name="ZoneTexte 14"/>
          <p:cNvSpPr txBox="1"/>
          <p:nvPr/>
        </p:nvSpPr>
        <p:spPr bwMode="auto">
          <a:xfrm>
            <a:off x="2279576" y="5449077"/>
            <a:ext cx="158417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b">
            <a:spAutoFit/>
          </a:bodyPr>
          <a:lstStyle/>
          <a:p>
            <a:pPr eaLnBrk="1" hangingPunct="1"/>
            <a:r>
              <a:rPr lang="fr-FR" dirty="0">
                <a:solidFill>
                  <a:srgbClr val="000000"/>
                </a:solidFill>
                <a:latin typeface="Century Gothic" panose="020B0502020202020204" pitchFamily="34" charset="0"/>
                <a:ea typeface="ＭＳ Ｐゴシック" charset="0"/>
                <a:cs typeface="Comic Sans MS"/>
              </a:rPr>
              <a:t>Situation</a:t>
            </a:r>
          </a:p>
          <a:p>
            <a:pPr eaLnBrk="1" hangingPunct="1"/>
            <a:r>
              <a:rPr lang="fr-FR" dirty="0">
                <a:solidFill>
                  <a:srgbClr val="000000"/>
                </a:solidFill>
                <a:latin typeface="Century Gothic" panose="020B0502020202020204" pitchFamily="34" charset="0"/>
                <a:ea typeface="ＭＳ Ｐゴシック" charset="0"/>
                <a:cs typeface="Comic Sans MS"/>
              </a:rPr>
              <a:t>« normale »</a:t>
            </a:r>
          </a:p>
        </p:txBody>
      </p:sp>
      <p:grpSp>
        <p:nvGrpSpPr>
          <p:cNvPr id="13" name="Grouper 12"/>
          <p:cNvGrpSpPr/>
          <p:nvPr/>
        </p:nvGrpSpPr>
        <p:grpSpPr>
          <a:xfrm>
            <a:off x="2193247" y="3163762"/>
            <a:ext cx="1606882" cy="2152612"/>
            <a:chOff x="6501895" y="3010294"/>
            <a:chExt cx="1606882" cy="2074890"/>
          </a:xfrm>
        </p:grpSpPr>
        <p:sp>
          <p:nvSpPr>
            <p:cNvPr id="45074" name="AutoShape 6"/>
            <p:cNvSpPr>
              <a:spLocks noChangeArrowheads="1"/>
            </p:cNvSpPr>
            <p:nvPr/>
          </p:nvSpPr>
          <p:spPr bwMode="auto">
            <a:xfrm>
              <a:off x="7452320" y="3501008"/>
              <a:ext cx="216024" cy="1584176"/>
            </a:xfrm>
            <a:prstGeom prst="octagon">
              <a:avLst>
                <a:gd name="adj" fmla="val 29282"/>
              </a:avLst>
            </a:prstGeom>
            <a:solidFill>
              <a:schemeClr val="accent2">
                <a:lumMod val="40000"/>
                <a:lumOff val="60000"/>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chemeClr val="tx2"/>
                </a:solidFill>
              </a:endParaRPr>
            </a:p>
          </p:txBody>
        </p:sp>
        <p:sp>
          <p:nvSpPr>
            <p:cNvPr id="45075" name="AutoShape 7"/>
            <p:cNvSpPr>
              <a:spLocks noChangeArrowheads="1"/>
            </p:cNvSpPr>
            <p:nvPr/>
          </p:nvSpPr>
          <p:spPr bwMode="auto">
            <a:xfrm>
              <a:off x="6876033" y="3514289"/>
              <a:ext cx="216248" cy="1570138"/>
            </a:xfrm>
            <a:prstGeom prst="octagon">
              <a:avLst>
                <a:gd name="adj" fmla="val 29282"/>
              </a:avLst>
            </a:prstGeom>
            <a:solidFill>
              <a:srgbClr val="FF451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chemeClr val="tx2"/>
                </a:solidFill>
              </a:endParaRPr>
            </a:p>
          </p:txBody>
        </p:sp>
        <p:sp>
          <p:nvSpPr>
            <p:cNvPr id="45072" name="Rectangle 10"/>
            <p:cNvSpPr>
              <a:spLocks noChangeArrowheads="1"/>
            </p:cNvSpPr>
            <p:nvPr/>
          </p:nvSpPr>
          <p:spPr bwMode="auto">
            <a:xfrm>
              <a:off x="7479984" y="3010294"/>
              <a:ext cx="628793" cy="35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fr-FR" b="1" dirty="0">
                  <a:solidFill>
                    <a:srgbClr val="006B7C"/>
                  </a:solidFill>
                  <a:latin typeface="Comic Sans MS" charset="0"/>
                </a:rPr>
                <a:t>P15</a:t>
              </a:r>
            </a:p>
          </p:txBody>
        </p:sp>
        <p:sp>
          <p:nvSpPr>
            <p:cNvPr id="45073" name="Rectangle 12"/>
            <p:cNvSpPr>
              <a:spLocks noChangeArrowheads="1"/>
            </p:cNvSpPr>
            <p:nvPr/>
          </p:nvSpPr>
          <p:spPr bwMode="auto">
            <a:xfrm>
              <a:off x="6501895" y="3017622"/>
              <a:ext cx="717913" cy="35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fr-FR" b="1" dirty="0">
                  <a:solidFill>
                    <a:srgbClr val="006B7C"/>
                  </a:solidFill>
                  <a:latin typeface="Comic Sans MS" charset="0"/>
                </a:rPr>
                <a:t>M15</a:t>
              </a:r>
            </a:p>
          </p:txBody>
        </p:sp>
        <p:sp>
          <p:nvSpPr>
            <p:cNvPr id="62" name="Rectangle 15"/>
            <p:cNvSpPr>
              <a:spLocks noChangeArrowheads="1"/>
            </p:cNvSpPr>
            <p:nvPr/>
          </p:nvSpPr>
          <p:spPr bwMode="auto">
            <a:xfrm>
              <a:off x="7452320" y="4149080"/>
              <a:ext cx="216024" cy="360040"/>
            </a:xfrm>
            <a:prstGeom prst="rect">
              <a:avLst/>
            </a:prstGeom>
            <a:solidFill>
              <a:srgbClr val="000066"/>
            </a:solidFill>
            <a:ln w="12700">
              <a:solidFill>
                <a:srgbClr val="000066"/>
              </a:solidFill>
              <a:miter lim="800000"/>
              <a:headEnd/>
              <a:tailEnd/>
            </a:ln>
          </p:spPr>
          <p:txBody>
            <a:bodyPr/>
            <a:lstStyle/>
            <a:p>
              <a:endParaRPr lang="fr-FR">
                <a:solidFill>
                  <a:schemeClr val="tx2"/>
                </a:solidFill>
              </a:endParaRPr>
            </a:p>
          </p:txBody>
        </p:sp>
        <p:sp>
          <p:nvSpPr>
            <p:cNvPr id="56" name="Rectangle 15"/>
            <p:cNvSpPr>
              <a:spLocks noChangeArrowheads="1"/>
            </p:cNvSpPr>
            <p:nvPr/>
          </p:nvSpPr>
          <p:spPr bwMode="auto">
            <a:xfrm>
              <a:off x="6876256" y="4149080"/>
              <a:ext cx="216024" cy="360040"/>
            </a:xfrm>
            <a:prstGeom prst="rect">
              <a:avLst/>
            </a:prstGeom>
            <a:solidFill>
              <a:srgbClr val="000066"/>
            </a:solidFill>
            <a:ln w="12700">
              <a:solidFill>
                <a:srgbClr val="000066"/>
              </a:solidFill>
              <a:miter lim="800000"/>
              <a:headEnd/>
              <a:tailEnd/>
            </a:ln>
          </p:spPr>
          <p:txBody>
            <a:bodyPr/>
            <a:lstStyle/>
            <a:p>
              <a:endParaRPr lang="fr-FR">
                <a:solidFill>
                  <a:schemeClr val="tx2"/>
                </a:solidFill>
              </a:endParaRPr>
            </a:p>
          </p:txBody>
        </p:sp>
        <p:sp>
          <p:nvSpPr>
            <p:cNvPr id="57" name="Line 27"/>
            <p:cNvSpPr>
              <a:spLocks noChangeShapeType="1"/>
            </p:cNvSpPr>
            <p:nvPr/>
          </p:nvSpPr>
          <p:spPr bwMode="auto">
            <a:xfrm>
              <a:off x="7452320" y="4221088"/>
              <a:ext cx="0" cy="325015"/>
            </a:xfrm>
            <a:prstGeom prst="line">
              <a:avLst/>
            </a:prstGeom>
            <a:noFill/>
            <a:ln w="31750" cap="rnd">
              <a:solidFill>
                <a:srgbClr val="FFFF99"/>
              </a:solidFill>
              <a:prstDash val="sysDot"/>
              <a:round/>
              <a:headEnd/>
              <a:tailEnd/>
            </a:ln>
            <a:extLst>
              <a:ext uri="{909E8E84-426E-40dd-AFC4-6F175D3DCCD1}">
                <a14:hiddenFill xmlns="" xmlns:a14="http://schemas.microsoft.com/office/drawing/2010/main">
                  <a:noFill/>
                </a14:hiddenFill>
              </a:ext>
            </a:extLst>
          </p:spPr>
          <p:txBody>
            <a:bodyPr/>
            <a:lstStyle/>
            <a:p>
              <a:endParaRPr lang="fr-FR" dirty="0"/>
            </a:p>
          </p:txBody>
        </p:sp>
        <p:sp>
          <p:nvSpPr>
            <p:cNvPr id="58" name="Line 27"/>
            <p:cNvSpPr>
              <a:spLocks noChangeShapeType="1"/>
            </p:cNvSpPr>
            <p:nvPr/>
          </p:nvSpPr>
          <p:spPr bwMode="auto">
            <a:xfrm>
              <a:off x="7668344" y="4221088"/>
              <a:ext cx="0" cy="325015"/>
            </a:xfrm>
            <a:prstGeom prst="line">
              <a:avLst/>
            </a:prstGeom>
            <a:noFill/>
            <a:ln w="31750" cap="rnd">
              <a:solidFill>
                <a:srgbClr val="FFFF99"/>
              </a:solidFill>
              <a:prstDash val="sysDot"/>
              <a:round/>
              <a:headEnd/>
              <a:tailEnd/>
            </a:ln>
            <a:extLst>
              <a:ext uri="{909E8E84-426E-40dd-AFC4-6F175D3DCCD1}">
                <a14:hiddenFill xmlns="" xmlns:a14="http://schemas.microsoft.com/office/drawing/2010/main">
                  <a:noFill/>
                </a14:hiddenFill>
              </a:ext>
            </a:extLst>
          </p:spPr>
          <p:txBody>
            <a:bodyPr/>
            <a:lstStyle/>
            <a:p>
              <a:endParaRPr lang="fr-FR" dirty="0"/>
            </a:p>
          </p:txBody>
        </p:sp>
      </p:grpSp>
      <p:grpSp>
        <p:nvGrpSpPr>
          <p:cNvPr id="11" name="Grouper 10"/>
          <p:cNvGrpSpPr/>
          <p:nvPr/>
        </p:nvGrpSpPr>
        <p:grpSpPr>
          <a:xfrm>
            <a:off x="6600056" y="3185924"/>
            <a:ext cx="1800200" cy="1481233"/>
            <a:chOff x="4788025" y="3037244"/>
            <a:chExt cx="1800200" cy="1481233"/>
          </a:xfrm>
        </p:grpSpPr>
        <p:sp>
          <p:nvSpPr>
            <p:cNvPr id="45090" name="Rectangle 12"/>
            <p:cNvSpPr>
              <a:spLocks noChangeArrowheads="1"/>
            </p:cNvSpPr>
            <p:nvPr/>
          </p:nvSpPr>
          <p:spPr bwMode="auto">
            <a:xfrm>
              <a:off x="4788025" y="3037244"/>
              <a:ext cx="648072"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fr-FR" b="1" dirty="0">
                  <a:solidFill>
                    <a:schemeClr val="tx2"/>
                  </a:solidFill>
                  <a:latin typeface="Comic Sans MS" charset="0"/>
                </a:rPr>
                <a:t>M</a:t>
              </a:r>
            </a:p>
          </p:txBody>
        </p:sp>
        <p:sp>
          <p:nvSpPr>
            <p:cNvPr id="5" name="Rectangle 4"/>
            <p:cNvSpPr/>
            <p:nvPr/>
          </p:nvSpPr>
          <p:spPr>
            <a:xfrm>
              <a:off x="5724129" y="4179923"/>
              <a:ext cx="864096" cy="338554"/>
            </a:xfrm>
            <a:prstGeom prst="rect">
              <a:avLst/>
            </a:prstGeom>
          </p:spPr>
          <p:txBody>
            <a:bodyPr wrap="square">
              <a:spAutoFit/>
            </a:bodyPr>
            <a:lstStyle/>
            <a:p>
              <a:pPr lvl="0">
                <a:spcBef>
                  <a:spcPct val="50000"/>
                </a:spcBef>
              </a:pPr>
              <a:endParaRPr lang="fr-FR" sz="1600" dirty="0">
                <a:solidFill>
                  <a:srgbClr val="000000"/>
                </a:solidFill>
                <a:latin typeface="Comic Sans MS" charset="0"/>
              </a:endParaRPr>
            </a:p>
          </p:txBody>
        </p:sp>
        <p:sp>
          <p:nvSpPr>
            <p:cNvPr id="59" name="Rectangle 12"/>
            <p:cNvSpPr>
              <a:spLocks noChangeArrowheads="1"/>
            </p:cNvSpPr>
            <p:nvPr/>
          </p:nvSpPr>
          <p:spPr bwMode="auto">
            <a:xfrm>
              <a:off x="5292081" y="3037244"/>
              <a:ext cx="648072"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fr-FR" b="1" dirty="0">
                  <a:solidFill>
                    <a:schemeClr val="tx2"/>
                  </a:solidFill>
                  <a:latin typeface="Comic Sans MS" charset="0"/>
                </a:rPr>
                <a:t>M</a:t>
              </a:r>
            </a:p>
          </p:txBody>
        </p:sp>
      </p:grpSp>
      <p:grpSp>
        <p:nvGrpSpPr>
          <p:cNvPr id="60" name="Grouper 59"/>
          <p:cNvGrpSpPr/>
          <p:nvPr/>
        </p:nvGrpSpPr>
        <p:grpSpPr>
          <a:xfrm>
            <a:off x="8768680" y="3134186"/>
            <a:ext cx="2016224" cy="2103398"/>
            <a:chOff x="6804248" y="2981786"/>
            <a:chExt cx="2016224" cy="2103398"/>
          </a:xfrm>
        </p:grpSpPr>
        <p:sp>
          <p:nvSpPr>
            <p:cNvPr id="61" name="AutoShape 6"/>
            <p:cNvSpPr>
              <a:spLocks noChangeArrowheads="1"/>
            </p:cNvSpPr>
            <p:nvPr/>
          </p:nvSpPr>
          <p:spPr bwMode="auto">
            <a:xfrm>
              <a:off x="7452320" y="3501008"/>
              <a:ext cx="216024" cy="1584176"/>
            </a:xfrm>
            <a:prstGeom prst="octagon">
              <a:avLst>
                <a:gd name="adj" fmla="val 29282"/>
              </a:avLst>
            </a:prstGeom>
            <a:solidFill>
              <a:schemeClr val="accent2">
                <a:lumMod val="40000"/>
                <a:lumOff val="60000"/>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chemeClr val="tx2"/>
                </a:solidFill>
              </a:endParaRPr>
            </a:p>
          </p:txBody>
        </p:sp>
        <p:sp>
          <p:nvSpPr>
            <p:cNvPr id="63" name="AutoShape 7"/>
            <p:cNvSpPr>
              <a:spLocks noChangeArrowheads="1"/>
            </p:cNvSpPr>
            <p:nvPr/>
          </p:nvSpPr>
          <p:spPr bwMode="auto">
            <a:xfrm>
              <a:off x="6876033" y="3514289"/>
              <a:ext cx="216248" cy="1570138"/>
            </a:xfrm>
            <a:prstGeom prst="octagon">
              <a:avLst>
                <a:gd name="adj" fmla="val 29282"/>
              </a:avLst>
            </a:prstGeom>
            <a:solidFill>
              <a:srgbClr val="FF451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chemeClr val="tx2"/>
                </a:solidFill>
              </a:endParaRPr>
            </a:p>
          </p:txBody>
        </p:sp>
        <p:sp>
          <p:nvSpPr>
            <p:cNvPr id="64" name="Rectangle 24"/>
            <p:cNvSpPr>
              <a:spLocks noChangeArrowheads="1"/>
            </p:cNvSpPr>
            <p:nvPr/>
          </p:nvSpPr>
          <p:spPr bwMode="auto">
            <a:xfrm>
              <a:off x="7901605" y="4141036"/>
              <a:ext cx="91886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endParaRPr lang="fr-FR" sz="1600" dirty="0">
                <a:solidFill>
                  <a:srgbClr val="006B7C"/>
                </a:solidFill>
                <a:latin typeface="Comic Sans MS" charset="0"/>
              </a:endParaRPr>
            </a:p>
          </p:txBody>
        </p:sp>
        <p:sp>
          <p:nvSpPr>
            <p:cNvPr id="65" name="Rectangle 10"/>
            <p:cNvSpPr>
              <a:spLocks noChangeArrowheads="1"/>
            </p:cNvSpPr>
            <p:nvPr/>
          </p:nvSpPr>
          <p:spPr bwMode="auto">
            <a:xfrm>
              <a:off x="7456373" y="2981786"/>
              <a:ext cx="302969"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fr-FR" b="1" dirty="0">
                  <a:solidFill>
                    <a:schemeClr val="tx2"/>
                  </a:solidFill>
                  <a:latin typeface="Comic Sans MS" charset="0"/>
                </a:rPr>
                <a:t>P</a:t>
              </a:r>
            </a:p>
          </p:txBody>
        </p:sp>
        <p:sp>
          <p:nvSpPr>
            <p:cNvPr id="66" name="Rectangle 12"/>
            <p:cNvSpPr>
              <a:spLocks noChangeArrowheads="1"/>
            </p:cNvSpPr>
            <p:nvPr/>
          </p:nvSpPr>
          <p:spPr bwMode="auto">
            <a:xfrm>
              <a:off x="6804248" y="2981786"/>
              <a:ext cx="386325"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fr-FR" b="1" dirty="0">
                  <a:solidFill>
                    <a:schemeClr val="tx2"/>
                  </a:solidFill>
                  <a:latin typeface="Comic Sans MS" charset="0"/>
                </a:rPr>
                <a:t>M</a:t>
              </a:r>
            </a:p>
          </p:txBody>
        </p:sp>
        <p:sp>
          <p:nvSpPr>
            <p:cNvPr id="67" name="Rectangle 15"/>
            <p:cNvSpPr>
              <a:spLocks noChangeArrowheads="1"/>
            </p:cNvSpPr>
            <p:nvPr/>
          </p:nvSpPr>
          <p:spPr bwMode="auto">
            <a:xfrm>
              <a:off x="7452320" y="4149080"/>
              <a:ext cx="216024" cy="360040"/>
            </a:xfrm>
            <a:prstGeom prst="rect">
              <a:avLst/>
            </a:prstGeom>
            <a:solidFill>
              <a:srgbClr val="000066"/>
            </a:solidFill>
            <a:ln w="12700">
              <a:solidFill>
                <a:srgbClr val="000066"/>
              </a:solidFill>
              <a:miter lim="800000"/>
              <a:headEnd/>
              <a:tailEnd/>
            </a:ln>
          </p:spPr>
          <p:txBody>
            <a:bodyPr/>
            <a:lstStyle/>
            <a:p>
              <a:endParaRPr lang="fr-FR">
                <a:solidFill>
                  <a:schemeClr val="tx2"/>
                </a:solidFill>
              </a:endParaRPr>
            </a:p>
          </p:txBody>
        </p:sp>
        <p:sp>
          <p:nvSpPr>
            <p:cNvPr id="68" name="Rectangle 15"/>
            <p:cNvSpPr>
              <a:spLocks noChangeArrowheads="1"/>
            </p:cNvSpPr>
            <p:nvPr/>
          </p:nvSpPr>
          <p:spPr bwMode="auto">
            <a:xfrm>
              <a:off x="6876256" y="4149080"/>
              <a:ext cx="216024" cy="360040"/>
            </a:xfrm>
            <a:prstGeom prst="rect">
              <a:avLst/>
            </a:prstGeom>
            <a:solidFill>
              <a:srgbClr val="000066"/>
            </a:solidFill>
            <a:ln w="12700">
              <a:solidFill>
                <a:srgbClr val="000066"/>
              </a:solidFill>
              <a:miter lim="800000"/>
              <a:headEnd/>
              <a:tailEnd/>
            </a:ln>
          </p:spPr>
          <p:txBody>
            <a:bodyPr/>
            <a:lstStyle/>
            <a:p>
              <a:endParaRPr lang="fr-FR">
                <a:solidFill>
                  <a:srgbClr val="CCFFCC"/>
                </a:solidFill>
              </a:endParaRPr>
            </a:p>
          </p:txBody>
        </p:sp>
      </p:grpSp>
      <p:grpSp>
        <p:nvGrpSpPr>
          <p:cNvPr id="9" name="Grouper 8"/>
          <p:cNvGrpSpPr/>
          <p:nvPr/>
        </p:nvGrpSpPr>
        <p:grpSpPr>
          <a:xfrm>
            <a:off x="6751189" y="3670625"/>
            <a:ext cx="720080" cy="1584176"/>
            <a:chOff x="5004048" y="3501008"/>
            <a:chExt cx="720080" cy="1584176"/>
          </a:xfrm>
        </p:grpSpPr>
        <p:grpSp>
          <p:nvGrpSpPr>
            <p:cNvPr id="6" name="Grouper 5"/>
            <p:cNvGrpSpPr/>
            <p:nvPr/>
          </p:nvGrpSpPr>
          <p:grpSpPr>
            <a:xfrm>
              <a:off x="5004048" y="3501008"/>
              <a:ext cx="216248" cy="1570138"/>
              <a:chOff x="5004048" y="3501008"/>
              <a:chExt cx="216248" cy="1570138"/>
            </a:xfrm>
          </p:grpSpPr>
          <p:sp>
            <p:nvSpPr>
              <p:cNvPr id="71" name="AutoShape 7"/>
              <p:cNvSpPr>
                <a:spLocks noChangeArrowheads="1"/>
              </p:cNvSpPr>
              <p:nvPr/>
            </p:nvSpPr>
            <p:spPr bwMode="auto">
              <a:xfrm>
                <a:off x="5004048" y="3501008"/>
                <a:ext cx="216248" cy="1570138"/>
              </a:xfrm>
              <a:prstGeom prst="octagon">
                <a:avLst>
                  <a:gd name="adj" fmla="val 29282"/>
                </a:avLst>
              </a:prstGeom>
              <a:solidFill>
                <a:srgbClr val="FF451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chemeClr val="tx2"/>
                  </a:solidFill>
                </a:endParaRPr>
              </a:p>
            </p:txBody>
          </p:sp>
          <p:sp>
            <p:nvSpPr>
              <p:cNvPr id="72" name="Rectangle 15"/>
              <p:cNvSpPr>
                <a:spLocks noChangeArrowheads="1"/>
              </p:cNvSpPr>
              <p:nvPr/>
            </p:nvSpPr>
            <p:spPr bwMode="auto">
              <a:xfrm>
                <a:off x="5004048" y="4149080"/>
                <a:ext cx="216024" cy="360040"/>
              </a:xfrm>
              <a:prstGeom prst="rect">
                <a:avLst/>
              </a:prstGeom>
              <a:solidFill>
                <a:srgbClr val="000066"/>
              </a:solidFill>
              <a:ln w="12700">
                <a:solidFill>
                  <a:srgbClr val="000066"/>
                </a:solidFill>
                <a:miter lim="800000"/>
                <a:headEnd/>
                <a:tailEnd/>
              </a:ln>
            </p:spPr>
            <p:txBody>
              <a:bodyPr/>
              <a:lstStyle/>
              <a:p>
                <a:endParaRPr lang="fr-FR">
                  <a:solidFill>
                    <a:schemeClr val="tx2"/>
                  </a:solidFill>
                </a:endParaRPr>
              </a:p>
            </p:txBody>
          </p:sp>
        </p:grpSp>
        <p:grpSp>
          <p:nvGrpSpPr>
            <p:cNvPr id="73" name="Grouper 72"/>
            <p:cNvGrpSpPr/>
            <p:nvPr/>
          </p:nvGrpSpPr>
          <p:grpSpPr>
            <a:xfrm>
              <a:off x="5507880" y="3515046"/>
              <a:ext cx="216248" cy="1570138"/>
              <a:chOff x="5004048" y="3501008"/>
              <a:chExt cx="216248" cy="1570138"/>
            </a:xfrm>
          </p:grpSpPr>
          <p:sp>
            <p:nvSpPr>
              <p:cNvPr id="74" name="AutoShape 7"/>
              <p:cNvSpPr>
                <a:spLocks noChangeArrowheads="1"/>
              </p:cNvSpPr>
              <p:nvPr/>
            </p:nvSpPr>
            <p:spPr bwMode="auto">
              <a:xfrm>
                <a:off x="5004048" y="3501008"/>
                <a:ext cx="216248" cy="1570138"/>
              </a:xfrm>
              <a:prstGeom prst="octagon">
                <a:avLst>
                  <a:gd name="adj" fmla="val 29282"/>
                </a:avLst>
              </a:prstGeom>
              <a:solidFill>
                <a:srgbClr val="FF451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chemeClr val="tx2"/>
                  </a:solidFill>
                </a:endParaRPr>
              </a:p>
            </p:txBody>
          </p:sp>
          <p:sp>
            <p:nvSpPr>
              <p:cNvPr id="75" name="Rectangle 15"/>
              <p:cNvSpPr>
                <a:spLocks noChangeArrowheads="1"/>
              </p:cNvSpPr>
              <p:nvPr/>
            </p:nvSpPr>
            <p:spPr bwMode="auto">
              <a:xfrm>
                <a:off x="5004048" y="4149080"/>
                <a:ext cx="216024" cy="360040"/>
              </a:xfrm>
              <a:prstGeom prst="rect">
                <a:avLst/>
              </a:prstGeom>
              <a:solidFill>
                <a:srgbClr val="000066"/>
              </a:solidFill>
              <a:ln w="12700">
                <a:solidFill>
                  <a:srgbClr val="000066"/>
                </a:solidFill>
                <a:miter lim="800000"/>
                <a:headEnd/>
                <a:tailEnd/>
              </a:ln>
            </p:spPr>
            <p:txBody>
              <a:bodyPr/>
              <a:lstStyle/>
              <a:p>
                <a:endParaRPr lang="fr-FR">
                  <a:solidFill>
                    <a:schemeClr val="tx2"/>
                  </a:solidFill>
                </a:endParaRPr>
              </a:p>
            </p:txBody>
          </p:sp>
        </p:grpSp>
      </p:grpSp>
      <p:grpSp>
        <p:nvGrpSpPr>
          <p:cNvPr id="76" name="Grouper 75"/>
          <p:cNvGrpSpPr/>
          <p:nvPr/>
        </p:nvGrpSpPr>
        <p:grpSpPr>
          <a:xfrm>
            <a:off x="5065656" y="3196250"/>
            <a:ext cx="1973565" cy="2103398"/>
            <a:chOff x="6804248" y="2981786"/>
            <a:chExt cx="2016224" cy="2103398"/>
          </a:xfrm>
        </p:grpSpPr>
        <p:sp>
          <p:nvSpPr>
            <p:cNvPr id="77" name="AutoShape 6"/>
            <p:cNvSpPr>
              <a:spLocks noChangeArrowheads="1"/>
            </p:cNvSpPr>
            <p:nvPr/>
          </p:nvSpPr>
          <p:spPr bwMode="auto">
            <a:xfrm>
              <a:off x="7452320" y="3501008"/>
              <a:ext cx="216024" cy="1584176"/>
            </a:xfrm>
            <a:prstGeom prst="octagon">
              <a:avLst>
                <a:gd name="adj" fmla="val 29282"/>
              </a:avLst>
            </a:prstGeom>
            <a:solidFill>
              <a:schemeClr val="accent2">
                <a:lumMod val="40000"/>
                <a:lumOff val="60000"/>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rgbClr val="006B7C"/>
                </a:solidFill>
              </a:endParaRPr>
            </a:p>
          </p:txBody>
        </p:sp>
        <p:sp>
          <p:nvSpPr>
            <p:cNvPr id="78" name="AutoShape 7"/>
            <p:cNvSpPr>
              <a:spLocks noChangeArrowheads="1"/>
            </p:cNvSpPr>
            <p:nvPr/>
          </p:nvSpPr>
          <p:spPr bwMode="auto">
            <a:xfrm>
              <a:off x="6876033" y="3514289"/>
              <a:ext cx="216248" cy="1570138"/>
            </a:xfrm>
            <a:prstGeom prst="octagon">
              <a:avLst>
                <a:gd name="adj" fmla="val 29282"/>
              </a:avLst>
            </a:prstGeom>
            <a:solidFill>
              <a:srgbClr val="FF451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lstStyle/>
            <a:p>
              <a:endParaRPr lang="fr-FR">
                <a:solidFill>
                  <a:srgbClr val="006B7C"/>
                </a:solidFill>
              </a:endParaRPr>
            </a:p>
          </p:txBody>
        </p:sp>
        <p:sp>
          <p:nvSpPr>
            <p:cNvPr id="79" name="Rectangle 24"/>
            <p:cNvSpPr>
              <a:spLocks noChangeArrowheads="1"/>
            </p:cNvSpPr>
            <p:nvPr/>
          </p:nvSpPr>
          <p:spPr bwMode="auto">
            <a:xfrm>
              <a:off x="7901605" y="4141036"/>
              <a:ext cx="91886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endParaRPr lang="fr-FR" sz="1600" dirty="0">
                <a:solidFill>
                  <a:srgbClr val="006B7C"/>
                </a:solidFill>
                <a:latin typeface="Comic Sans MS" charset="0"/>
              </a:endParaRPr>
            </a:p>
          </p:txBody>
        </p:sp>
        <p:sp>
          <p:nvSpPr>
            <p:cNvPr id="80" name="Rectangle 10"/>
            <p:cNvSpPr>
              <a:spLocks noChangeArrowheads="1"/>
            </p:cNvSpPr>
            <p:nvPr/>
          </p:nvSpPr>
          <p:spPr bwMode="auto">
            <a:xfrm>
              <a:off x="7456373" y="2981786"/>
              <a:ext cx="302969"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fr-FR" b="1" dirty="0">
                  <a:solidFill>
                    <a:srgbClr val="006B7C"/>
                  </a:solidFill>
                  <a:latin typeface="Comic Sans MS" charset="0"/>
                </a:rPr>
                <a:t>P</a:t>
              </a:r>
            </a:p>
          </p:txBody>
        </p:sp>
        <p:sp>
          <p:nvSpPr>
            <p:cNvPr id="81" name="Rectangle 12"/>
            <p:cNvSpPr>
              <a:spLocks noChangeArrowheads="1"/>
            </p:cNvSpPr>
            <p:nvPr/>
          </p:nvSpPr>
          <p:spPr bwMode="auto">
            <a:xfrm>
              <a:off x="6804248" y="2981786"/>
              <a:ext cx="386325"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fr-FR" b="1" dirty="0">
                  <a:solidFill>
                    <a:srgbClr val="006B7C"/>
                  </a:solidFill>
                  <a:latin typeface="Comic Sans MS" charset="0"/>
                </a:rPr>
                <a:t>M</a:t>
              </a:r>
            </a:p>
          </p:txBody>
        </p:sp>
        <p:sp>
          <p:nvSpPr>
            <p:cNvPr id="82" name="Rectangle 15"/>
            <p:cNvSpPr>
              <a:spLocks noChangeArrowheads="1"/>
            </p:cNvSpPr>
            <p:nvPr/>
          </p:nvSpPr>
          <p:spPr bwMode="auto">
            <a:xfrm>
              <a:off x="7452320" y="4149080"/>
              <a:ext cx="216024" cy="360040"/>
            </a:xfrm>
            <a:prstGeom prst="rect">
              <a:avLst/>
            </a:prstGeom>
            <a:solidFill>
              <a:schemeClr val="bg1">
                <a:lumMod val="85000"/>
              </a:schemeClr>
            </a:solidFill>
            <a:ln w="12700">
              <a:noFill/>
              <a:miter lim="800000"/>
              <a:headEnd/>
              <a:tailEnd/>
            </a:ln>
          </p:spPr>
          <p:txBody>
            <a:bodyPr/>
            <a:lstStyle/>
            <a:p>
              <a:endParaRPr lang="fr-FR">
                <a:solidFill>
                  <a:srgbClr val="006B7C"/>
                </a:solidFill>
              </a:endParaRPr>
            </a:p>
          </p:txBody>
        </p:sp>
        <p:sp>
          <p:nvSpPr>
            <p:cNvPr id="83" name="Rectangle 15"/>
            <p:cNvSpPr>
              <a:spLocks noChangeArrowheads="1"/>
            </p:cNvSpPr>
            <p:nvPr/>
          </p:nvSpPr>
          <p:spPr bwMode="auto">
            <a:xfrm>
              <a:off x="6876256" y="4149080"/>
              <a:ext cx="216024" cy="360040"/>
            </a:xfrm>
            <a:prstGeom prst="rect">
              <a:avLst/>
            </a:prstGeom>
            <a:solidFill>
              <a:srgbClr val="000066"/>
            </a:solidFill>
            <a:ln w="12700">
              <a:solidFill>
                <a:srgbClr val="000066"/>
              </a:solidFill>
              <a:miter lim="800000"/>
              <a:headEnd/>
              <a:tailEnd/>
            </a:ln>
          </p:spPr>
          <p:txBody>
            <a:bodyPr/>
            <a:lstStyle/>
            <a:p>
              <a:endParaRPr lang="fr-FR">
                <a:solidFill>
                  <a:srgbClr val="006B7C"/>
                </a:solidFill>
              </a:endParaRPr>
            </a:p>
          </p:txBody>
        </p:sp>
      </p:grpSp>
      <p:sp>
        <p:nvSpPr>
          <p:cNvPr id="10" name="ZoneTexte 9"/>
          <p:cNvSpPr txBox="1"/>
          <p:nvPr/>
        </p:nvSpPr>
        <p:spPr bwMode="auto">
          <a:xfrm>
            <a:off x="4345575" y="6027708"/>
            <a:ext cx="37311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nchor="b">
            <a:spAutoFit/>
          </a:bodyPr>
          <a:lstStyle/>
          <a:p>
            <a:pPr eaLnBrk="1" hangingPunct="1"/>
            <a:r>
              <a:rPr lang="fr-FR" sz="2000" i="1" dirty="0">
                <a:solidFill>
                  <a:srgbClr val="000000"/>
                </a:solidFill>
                <a:latin typeface="Century Gothic" panose="020B0502020202020204" pitchFamily="34" charset="0"/>
                <a:ea typeface="ＭＳ Ｐゴシック" charset="0"/>
                <a:cs typeface="Comic Sans MS"/>
              </a:rPr>
              <a:t>Trois anomalies principales</a:t>
            </a:r>
          </a:p>
        </p:txBody>
      </p:sp>
      <p:sp>
        <p:nvSpPr>
          <p:cNvPr id="51" name="Rectangle 15">
            <a:extLst>
              <a:ext uri="{FF2B5EF4-FFF2-40B4-BE49-F238E27FC236}">
                <a16:creationId xmlns:a16="http://schemas.microsoft.com/office/drawing/2014/main" id="{F528FE39-B7F2-3F43-B3AD-36E1505BCC60}"/>
              </a:ext>
            </a:extLst>
          </p:cNvPr>
          <p:cNvSpPr>
            <a:spLocks noChangeArrowheads="1"/>
          </p:cNvSpPr>
          <p:nvPr/>
        </p:nvSpPr>
        <p:spPr bwMode="auto">
          <a:xfrm>
            <a:off x="9425370" y="4301480"/>
            <a:ext cx="216024" cy="360040"/>
          </a:xfrm>
          <a:prstGeom prst="rect">
            <a:avLst/>
          </a:prstGeom>
          <a:solidFill>
            <a:srgbClr val="000066"/>
          </a:solidFill>
          <a:ln w="12700">
            <a:solidFill>
              <a:srgbClr val="000066"/>
            </a:solidFill>
            <a:miter lim="800000"/>
            <a:headEnd/>
            <a:tailEnd/>
          </a:ln>
        </p:spPr>
        <p:txBody>
          <a:bodyPr/>
          <a:lstStyle/>
          <a:p>
            <a:endParaRPr lang="fr-FR">
              <a:solidFill>
                <a:schemeClr val="tx2"/>
              </a:solidFill>
            </a:endParaRPr>
          </a:p>
        </p:txBody>
      </p:sp>
      <p:sp>
        <p:nvSpPr>
          <p:cNvPr id="4" name="Espace réservé du pied de page 3">
            <a:extLst>
              <a:ext uri="{FF2B5EF4-FFF2-40B4-BE49-F238E27FC236}">
                <a16:creationId xmlns:a16="http://schemas.microsoft.com/office/drawing/2014/main" id="{156E0485-8A8E-B4CB-5CC1-9746F4F52E07}"/>
              </a:ext>
            </a:extLst>
          </p:cNvPr>
          <p:cNvSpPr>
            <a:spLocks noGrp="1"/>
          </p:cNvSpPr>
          <p:nvPr>
            <p:ph type="ftr" sz="quarter" idx="11"/>
          </p:nvPr>
        </p:nvSpPr>
        <p:spPr/>
        <p:txBody>
          <a:bodyPr/>
          <a:lstStyle/>
          <a:p>
            <a:r>
              <a:rPr lang="fr-FR"/>
              <a:t>PWF_FMOB_Mars_2025</a:t>
            </a:r>
          </a:p>
        </p:txBody>
      </p:sp>
      <p:sp>
        <p:nvSpPr>
          <p:cNvPr id="16" name="ZoneTexte 15">
            <a:extLst>
              <a:ext uri="{FF2B5EF4-FFF2-40B4-BE49-F238E27FC236}">
                <a16:creationId xmlns:a16="http://schemas.microsoft.com/office/drawing/2014/main" id="{522AE86C-5003-35C0-D53E-E4C231516A2C}"/>
              </a:ext>
            </a:extLst>
          </p:cNvPr>
          <p:cNvSpPr txBox="1"/>
          <p:nvPr/>
        </p:nvSpPr>
        <p:spPr>
          <a:xfrm>
            <a:off x="7973472" y="1691185"/>
            <a:ext cx="3380328" cy="1754326"/>
          </a:xfrm>
          <a:prstGeom prst="rect">
            <a:avLst/>
          </a:prstGeom>
          <a:solidFill>
            <a:schemeClr val="bg2"/>
          </a:solidFill>
        </p:spPr>
        <p:txBody>
          <a:bodyPr wrap="square" rtlCol="0">
            <a:spAutoFit/>
          </a:bodyPr>
          <a:lstStyle/>
          <a:p>
            <a:r>
              <a:rPr lang="fr-FR" sz="1800" dirty="0">
                <a:latin typeface="Century Gothic" panose="020B0502020202020204" pitchFamily="34" charset="0"/>
              </a:rPr>
              <a:t>Gènes soumis à une empreinte génomique parentale.</a:t>
            </a:r>
          </a:p>
          <a:p>
            <a:r>
              <a:rPr lang="fr-FR" i="1" dirty="0">
                <a:latin typeface="Century Gothic" panose="020B0502020202020204" pitchFamily="34" charset="0"/>
                <a:ea typeface="ＭＳ Ｐゴシック" charset="0"/>
                <a:cs typeface="Comic Sans MS"/>
              </a:rPr>
              <a:t>SPW : l’allèle maternel est silencieux, seul l’allèle paternel s’exprime</a:t>
            </a:r>
          </a:p>
        </p:txBody>
      </p:sp>
      <p:sp>
        <p:nvSpPr>
          <p:cNvPr id="8" name="ZoneTexte 7">
            <a:extLst>
              <a:ext uri="{FF2B5EF4-FFF2-40B4-BE49-F238E27FC236}">
                <a16:creationId xmlns:a16="http://schemas.microsoft.com/office/drawing/2014/main" id="{1C1369E4-781F-489A-1111-FB142F4E3308}"/>
              </a:ext>
            </a:extLst>
          </p:cNvPr>
          <p:cNvSpPr txBox="1"/>
          <p:nvPr/>
        </p:nvSpPr>
        <p:spPr>
          <a:xfrm>
            <a:off x="790285" y="4419911"/>
            <a:ext cx="1424679" cy="369332"/>
          </a:xfrm>
          <a:prstGeom prst="rect">
            <a:avLst/>
          </a:prstGeom>
          <a:noFill/>
        </p:spPr>
        <p:txBody>
          <a:bodyPr wrap="square" rtlCol="0">
            <a:spAutoFit/>
          </a:bodyPr>
          <a:lstStyle/>
          <a:p>
            <a:r>
              <a:rPr lang="fr-FR" dirty="0"/>
              <a:t>15q11-q13</a:t>
            </a:r>
          </a:p>
        </p:txBody>
      </p:sp>
      <p:sp>
        <p:nvSpPr>
          <p:cNvPr id="2" name="Espace réservé du numéro de diapositive 1">
            <a:extLst>
              <a:ext uri="{FF2B5EF4-FFF2-40B4-BE49-F238E27FC236}">
                <a16:creationId xmlns:a16="http://schemas.microsoft.com/office/drawing/2014/main" id="{51686F36-31EE-2711-1504-C25FC2EF6749}"/>
              </a:ext>
            </a:extLst>
          </p:cNvPr>
          <p:cNvSpPr>
            <a:spLocks noGrp="1"/>
          </p:cNvSpPr>
          <p:nvPr>
            <p:ph type="sldNum" sz="quarter" idx="12"/>
          </p:nvPr>
        </p:nvSpPr>
        <p:spPr/>
        <p:txBody>
          <a:bodyPr/>
          <a:lstStyle/>
          <a:p>
            <a:fld id="{E4D72145-4092-4AE1-9643-D15D8F9894BE}" type="slidenum">
              <a:rPr lang="fr-FR" smtClean="0"/>
              <a:t>53</a:t>
            </a:fld>
            <a:endParaRPr lang="fr-FR"/>
          </a:p>
        </p:txBody>
      </p:sp>
    </p:spTree>
    <p:extLst>
      <p:ext uri="{BB962C8B-B14F-4D97-AF65-F5344CB8AC3E}">
        <p14:creationId xmlns:p14="http://schemas.microsoft.com/office/powerpoint/2010/main" val="985862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1">
            <a:extLst>
              <a:ext uri="{FF2B5EF4-FFF2-40B4-BE49-F238E27FC236}">
                <a16:creationId xmlns:a16="http://schemas.microsoft.com/office/drawing/2014/main" id="{1A572938-649E-0308-C31F-C73FB6728DB5}"/>
              </a:ext>
            </a:extLst>
          </p:cNvPr>
          <p:cNvPicPr>
            <a:picLocks noChangeAspect="1"/>
          </p:cNvPicPr>
          <p:nvPr/>
        </p:nvPicPr>
        <p:blipFill>
          <a:blip r:embed="rId2">
            <a:extLst>
              <a:ext uri="{28A0092B-C50C-407E-A947-70E740481C1C}">
                <a14:useLocalDpi xmlns:a14="http://schemas.microsoft.com/office/drawing/2010/main" val="0"/>
              </a:ext>
            </a:extLst>
          </a:blip>
          <a:srcRect l="27179" t="10384" r="22607" b="25504"/>
          <a:stretch>
            <a:fillRect/>
          </a:stretch>
        </p:blipFill>
        <p:spPr bwMode="auto">
          <a:xfrm>
            <a:off x="2940051" y="1243013"/>
            <a:ext cx="541972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ZoneTexte 2">
            <a:extLst>
              <a:ext uri="{FF2B5EF4-FFF2-40B4-BE49-F238E27FC236}">
                <a16:creationId xmlns:a16="http://schemas.microsoft.com/office/drawing/2014/main" id="{EDB016AD-33D8-8DA2-A15D-22EAB10362F9}"/>
              </a:ext>
            </a:extLst>
          </p:cNvPr>
          <p:cNvSpPr txBox="1">
            <a:spLocks noChangeArrowheads="1"/>
          </p:cNvSpPr>
          <p:nvPr/>
        </p:nvSpPr>
        <p:spPr bwMode="auto">
          <a:xfrm>
            <a:off x="6743701" y="2420938"/>
            <a:ext cx="7970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6600">
                <a:solidFill>
                  <a:srgbClr val="FF0000"/>
                </a:solidFill>
                <a:latin typeface="Comic Sans MS" panose="030F0902030302020204" pitchFamily="66" charset="0"/>
                <a:cs typeface="Arial" panose="020B0604020202020204" pitchFamily="34" charset="0"/>
              </a:rPr>
              <a:t>X</a:t>
            </a:r>
          </a:p>
        </p:txBody>
      </p:sp>
      <p:sp>
        <p:nvSpPr>
          <p:cNvPr id="11268" name="ZoneTexte 5">
            <a:extLst>
              <a:ext uri="{FF2B5EF4-FFF2-40B4-BE49-F238E27FC236}">
                <a16:creationId xmlns:a16="http://schemas.microsoft.com/office/drawing/2014/main" id="{59749DDC-2B32-4A43-4CDE-912F314EA3EA}"/>
              </a:ext>
            </a:extLst>
          </p:cNvPr>
          <p:cNvSpPr txBox="1">
            <a:spLocks noChangeArrowheads="1"/>
          </p:cNvSpPr>
          <p:nvPr/>
        </p:nvSpPr>
        <p:spPr bwMode="auto">
          <a:xfrm>
            <a:off x="3975101" y="3141663"/>
            <a:ext cx="7970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6600">
                <a:solidFill>
                  <a:srgbClr val="FF0000"/>
                </a:solidFill>
                <a:latin typeface="Comic Sans MS" panose="030F0902030302020204" pitchFamily="66" charset="0"/>
                <a:cs typeface="Arial" panose="020B0604020202020204" pitchFamily="34" charset="0"/>
              </a:rPr>
              <a:t>X</a:t>
            </a:r>
          </a:p>
        </p:txBody>
      </p:sp>
      <p:sp>
        <p:nvSpPr>
          <p:cNvPr id="11269" name="ZoneTexte 6">
            <a:extLst>
              <a:ext uri="{FF2B5EF4-FFF2-40B4-BE49-F238E27FC236}">
                <a16:creationId xmlns:a16="http://schemas.microsoft.com/office/drawing/2014/main" id="{B0C37F47-44A3-B85D-38A2-BA62B8DFBB83}"/>
              </a:ext>
            </a:extLst>
          </p:cNvPr>
          <p:cNvSpPr txBox="1">
            <a:spLocks noChangeArrowheads="1"/>
          </p:cNvSpPr>
          <p:nvPr/>
        </p:nvSpPr>
        <p:spPr bwMode="auto">
          <a:xfrm>
            <a:off x="5175251" y="1493838"/>
            <a:ext cx="7970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6600">
                <a:solidFill>
                  <a:srgbClr val="FF0000"/>
                </a:solidFill>
                <a:latin typeface="Comic Sans MS" panose="030F0902030302020204" pitchFamily="66" charset="0"/>
                <a:cs typeface="Arial" panose="020B0604020202020204" pitchFamily="34" charset="0"/>
              </a:rPr>
              <a:t>X</a:t>
            </a:r>
          </a:p>
        </p:txBody>
      </p:sp>
      <p:sp>
        <p:nvSpPr>
          <p:cNvPr id="11270" name="Titre 1">
            <a:extLst>
              <a:ext uri="{FF2B5EF4-FFF2-40B4-BE49-F238E27FC236}">
                <a16:creationId xmlns:a16="http://schemas.microsoft.com/office/drawing/2014/main" id="{FACA0BCB-8AE2-5A49-638E-6A582E486EE4}"/>
              </a:ext>
            </a:extLst>
          </p:cNvPr>
          <p:cNvSpPr txBox="1">
            <a:spLocks/>
          </p:cNvSpPr>
          <p:nvPr/>
        </p:nvSpPr>
        <p:spPr bwMode="auto">
          <a:xfrm>
            <a:off x="3216275" y="168276"/>
            <a:ext cx="85725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fr-FR" altLang="fr-FR" sz="3200" b="1">
                <a:solidFill>
                  <a:schemeClr val="bg1"/>
                </a:solidFill>
                <a:latin typeface="Franklin Gothic Book" panose="020B0503020102020204" pitchFamily="34" charset="0"/>
                <a:cs typeface="Arial" panose="020B0604020202020204" pitchFamily="34" charset="0"/>
              </a:rPr>
              <a:t>Circuits centraux et SPW </a:t>
            </a:r>
          </a:p>
        </p:txBody>
      </p:sp>
      <p:sp>
        <p:nvSpPr>
          <p:cNvPr id="7" name="Rectangle 6">
            <a:extLst>
              <a:ext uri="{FF2B5EF4-FFF2-40B4-BE49-F238E27FC236}">
                <a16:creationId xmlns:a16="http://schemas.microsoft.com/office/drawing/2014/main" id="{2A1C5E64-18DD-07EF-D91A-AE48AFEF4DF0}"/>
              </a:ext>
            </a:extLst>
          </p:cNvPr>
          <p:cNvSpPr/>
          <p:nvPr/>
        </p:nvSpPr>
        <p:spPr>
          <a:xfrm>
            <a:off x="8266113" y="2568575"/>
            <a:ext cx="2132012" cy="2554288"/>
          </a:xfrm>
          <a:prstGeom prst="rect">
            <a:avLst/>
          </a:prstGeom>
        </p:spPr>
        <p:txBody>
          <a:bodyPr>
            <a:spAutoFit/>
          </a:bodyPr>
          <a:lstStyle/>
          <a:p>
            <a:pPr algn="just">
              <a:defRPr/>
            </a:pPr>
            <a:r>
              <a:rPr lang="fr-FR" sz="1600" b="1" dirty="0">
                <a:solidFill>
                  <a:srgbClr val="153D8A"/>
                </a:solidFill>
                <a:latin typeface="+mj-lt"/>
              </a:rPr>
              <a:t>Noyaux profonds</a:t>
            </a:r>
          </a:p>
          <a:p>
            <a:pPr marL="285750" indent="-285750" algn="just">
              <a:buFont typeface="Arial" panose="020B0604020202020204" pitchFamily="34" charset="0"/>
              <a:buChar char="•"/>
              <a:defRPr/>
            </a:pPr>
            <a:r>
              <a:rPr lang="fr-FR" sz="1600" b="1" dirty="0">
                <a:solidFill>
                  <a:srgbClr val="153D8A"/>
                </a:solidFill>
                <a:latin typeface="+mj-lt"/>
              </a:rPr>
              <a:t>hypothalamus (noyau arqué) </a:t>
            </a:r>
          </a:p>
          <a:p>
            <a:pPr marL="342900" indent="-342900" algn="just">
              <a:buFont typeface="Arial" panose="020B0604020202020204" pitchFamily="34" charset="0"/>
              <a:buChar char="•"/>
              <a:defRPr/>
            </a:pPr>
            <a:r>
              <a:rPr lang="fr-FR" sz="1600" dirty="0">
                <a:solidFill>
                  <a:srgbClr val="153D8A"/>
                </a:solidFill>
                <a:latin typeface="+mj-lt"/>
              </a:rPr>
              <a:t>tronc cérébral  (noyau du tractus solitaire)</a:t>
            </a:r>
          </a:p>
          <a:p>
            <a:pPr algn="just">
              <a:defRPr/>
            </a:pPr>
            <a:r>
              <a:rPr lang="fr-FR" sz="1600" b="1" dirty="0">
                <a:solidFill>
                  <a:srgbClr val="FF0000"/>
                </a:solidFill>
                <a:latin typeface="+mj-lt"/>
              </a:rPr>
              <a:t>régule </a:t>
            </a:r>
          </a:p>
          <a:p>
            <a:pPr>
              <a:defRPr/>
            </a:pPr>
            <a:r>
              <a:rPr lang="fr-FR" sz="1600" b="1" dirty="0">
                <a:solidFill>
                  <a:srgbClr val="FF0000"/>
                </a:solidFill>
                <a:latin typeface="+mj-lt"/>
              </a:rPr>
              <a:t>Prise alimentaire (faim/satiété)  </a:t>
            </a:r>
          </a:p>
          <a:p>
            <a:pPr algn="just">
              <a:defRPr/>
            </a:pPr>
            <a:r>
              <a:rPr lang="fr-FR" sz="1600" dirty="0">
                <a:solidFill>
                  <a:srgbClr val="153D8A"/>
                </a:solidFill>
                <a:latin typeface="+mj-lt"/>
              </a:rPr>
              <a:t>dépense énergétique</a:t>
            </a:r>
          </a:p>
        </p:txBody>
      </p:sp>
      <p:sp>
        <p:nvSpPr>
          <p:cNvPr id="9224" name="Espace réservé du contenu 2">
            <a:extLst>
              <a:ext uri="{FF2B5EF4-FFF2-40B4-BE49-F238E27FC236}">
                <a16:creationId xmlns:a16="http://schemas.microsoft.com/office/drawing/2014/main" id="{7E87FD9B-0FC2-B8E8-4DDB-748E20B9F859}"/>
              </a:ext>
            </a:extLst>
          </p:cNvPr>
          <p:cNvSpPr txBox="1">
            <a:spLocks/>
          </p:cNvSpPr>
          <p:nvPr/>
        </p:nvSpPr>
        <p:spPr bwMode="auto">
          <a:xfrm>
            <a:off x="1524001" y="2108200"/>
            <a:ext cx="52863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defRPr/>
            </a:pPr>
            <a:r>
              <a:rPr lang="fr-FR" altLang="fr-FR" sz="1600" b="1" dirty="0">
                <a:solidFill>
                  <a:srgbClr val="153D8A"/>
                </a:solidFill>
                <a:cs typeface="Arial" charset="0"/>
              </a:rPr>
              <a:t>Système de récompense</a:t>
            </a:r>
          </a:p>
          <a:p>
            <a:pPr eaLnBrk="1" hangingPunct="1">
              <a:buFontTx/>
              <a:buChar char="•"/>
              <a:defRPr/>
            </a:pPr>
            <a:r>
              <a:rPr lang="fr-FR" altLang="fr-FR" sz="1600" dirty="0">
                <a:solidFill>
                  <a:srgbClr val="153D8A"/>
                </a:solidFill>
                <a:cs typeface="Arial" charset="0"/>
              </a:rPr>
              <a:t>aire </a:t>
            </a:r>
            <a:r>
              <a:rPr lang="fr-FR" altLang="fr-FR" sz="1600" dirty="0" err="1">
                <a:solidFill>
                  <a:srgbClr val="153D8A"/>
                </a:solidFill>
                <a:cs typeface="Arial" charset="0"/>
              </a:rPr>
              <a:t>tegmentale</a:t>
            </a:r>
            <a:r>
              <a:rPr lang="fr-FR" altLang="fr-FR" sz="1600" dirty="0">
                <a:solidFill>
                  <a:srgbClr val="153D8A"/>
                </a:solidFill>
                <a:cs typeface="Arial" charset="0"/>
              </a:rPr>
              <a:t> ventrale</a:t>
            </a:r>
          </a:p>
          <a:p>
            <a:pPr eaLnBrk="1" hangingPunct="1">
              <a:buFontTx/>
              <a:buChar char="•"/>
              <a:defRPr/>
            </a:pPr>
            <a:r>
              <a:rPr lang="fr-FR" altLang="fr-FR" sz="1600" dirty="0">
                <a:solidFill>
                  <a:srgbClr val="153D8A"/>
                </a:solidFill>
                <a:cs typeface="Arial" charset="0"/>
              </a:rPr>
              <a:t>noyau </a:t>
            </a:r>
            <a:r>
              <a:rPr lang="fr-FR" altLang="fr-FR" sz="1600" dirty="0" err="1">
                <a:solidFill>
                  <a:srgbClr val="153D8A"/>
                </a:solidFill>
                <a:cs typeface="Arial" charset="0"/>
              </a:rPr>
              <a:t>accumbens</a:t>
            </a:r>
            <a:r>
              <a:rPr lang="fr-FR" altLang="fr-FR" sz="1600" dirty="0">
                <a:solidFill>
                  <a:srgbClr val="153D8A"/>
                </a:solidFill>
                <a:cs typeface="Arial" charset="0"/>
              </a:rPr>
              <a:t> </a:t>
            </a:r>
          </a:p>
          <a:p>
            <a:pPr eaLnBrk="1" hangingPunct="1">
              <a:buFontTx/>
              <a:buChar char="•"/>
              <a:defRPr/>
            </a:pPr>
            <a:r>
              <a:rPr lang="fr-FR" altLang="fr-FR" sz="1600" dirty="0">
                <a:solidFill>
                  <a:srgbClr val="153D8A"/>
                </a:solidFill>
                <a:cs typeface="Arial" charset="0"/>
              </a:rPr>
              <a:t>amygdale</a:t>
            </a:r>
          </a:p>
          <a:p>
            <a:pPr eaLnBrk="1" hangingPunct="1">
              <a:buFontTx/>
              <a:buChar char="•"/>
              <a:defRPr/>
            </a:pPr>
            <a:r>
              <a:rPr lang="fr-FR" altLang="fr-FR" sz="1600" dirty="0">
                <a:solidFill>
                  <a:srgbClr val="153D8A"/>
                </a:solidFill>
                <a:cs typeface="Arial" charset="0"/>
              </a:rPr>
              <a:t>hippocampe</a:t>
            </a:r>
          </a:p>
          <a:p>
            <a:pPr eaLnBrk="1" hangingPunct="1">
              <a:defRPr/>
            </a:pPr>
            <a:endParaRPr lang="fr-FR" altLang="fr-FR" sz="1600" i="1" dirty="0">
              <a:solidFill>
                <a:srgbClr val="153D8A"/>
              </a:solidFill>
              <a:cs typeface="Arial" charset="0"/>
            </a:endParaRPr>
          </a:p>
          <a:p>
            <a:pPr eaLnBrk="1" hangingPunct="1">
              <a:defRPr/>
            </a:pPr>
            <a:r>
              <a:rPr lang="fr-FR" altLang="fr-FR" sz="1600" dirty="0">
                <a:solidFill>
                  <a:srgbClr val="153D8A"/>
                </a:solidFill>
                <a:cs typeface="Arial" charset="0"/>
              </a:rPr>
              <a:t>plaisir  (</a:t>
            </a:r>
            <a:r>
              <a:rPr lang="fr-FR" altLang="fr-FR" sz="1600" dirty="0" err="1">
                <a:solidFill>
                  <a:srgbClr val="153D8A"/>
                </a:solidFill>
                <a:cs typeface="Arial" charset="0"/>
              </a:rPr>
              <a:t>liking</a:t>
            </a:r>
            <a:r>
              <a:rPr lang="fr-FR" altLang="fr-FR" sz="1600" dirty="0">
                <a:solidFill>
                  <a:srgbClr val="153D8A"/>
                </a:solidFill>
                <a:cs typeface="Arial" charset="0"/>
              </a:rPr>
              <a:t>)</a:t>
            </a:r>
          </a:p>
          <a:p>
            <a:pPr eaLnBrk="1" hangingPunct="1">
              <a:defRPr/>
            </a:pPr>
            <a:r>
              <a:rPr lang="fr-FR" altLang="fr-FR" sz="1600" i="1" dirty="0">
                <a:solidFill>
                  <a:srgbClr val="153D8A"/>
                </a:solidFill>
                <a:cs typeface="Arial" charset="0"/>
              </a:rPr>
              <a:t>GABA et opiacés </a:t>
            </a:r>
          </a:p>
          <a:p>
            <a:pPr eaLnBrk="1" hangingPunct="1">
              <a:defRPr/>
            </a:pPr>
            <a:r>
              <a:rPr lang="fr-FR" altLang="fr-FR" sz="1600" dirty="0">
                <a:solidFill>
                  <a:srgbClr val="153D8A"/>
                </a:solidFill>
                <a:cs typeface="Arial" charset="0"/>
              </a:rPr>
              <a:t>motivation  (</a:t>
            </a:r>
            <a:r>
              <a:rPr lang="fr-FR" altLang="fr-FR" sz="1600" dirty="0" err="1">
                <a:solidFill>
                  <a:srgbClr val="153D8A"/>
                </a:solidFill>
                <a:cs typeface="Arial" charset="0"/>
              </a:rPr>
              <a:t>wanting</a:t>
            </a:r>
            <a:r>
              <a:rPr lang="fr-FR" altLang="fr-FR" sz="1600" dirty="0">
                <a:solidFill>
                  <a:srgbClr val="153D8A"/>
                </a:solidFill>
                <a:cs typeface="Arial" charset="0"/>
              </a:rPr>
              <a:t>)</a:t>
            </a:r>
          </a:p>
          <a:p>
            <a:pPr eaLnBrk="1" hangingPunct="1">
              <a:defRPr/>
            </a:pPr>
            <a:r>
              <a:rPr lang="fr-FR" altLang="fr-FR" sz="1600" i="1" dirty="0">
                <a:solidFill>
                  <a:srgbClr val="153D8A"/>
                </a:solidFill>
                <a:cs typeface="Arial" charset="0"/>
              </a:rPr>
              <a:t>Dopamine</a:t>
            </a:r>
          </a:p>
          <a:p>
            <a:pPr eaLnBrk="1" hangingPunct="1">
              <a:defRPr/>
            </a:pPr>
            <a:r>
              <a:rPr lang="fr-FR" altLang="fr-FR" sz="1600" dirty="0">
                <a:solidFill>
                  <a:srgbClr val="FF0000"/>
                </a:solidFill>
                <a:cs typeface="Arial" charset="0"/>
              </a:rPr>
              <a:t>= addiction </a:t>
            </a:r>
          </a:p>
        </p:txBody>
      </p:sp>
      <p:sp>
        <p:nvSpPr>
          <p:cNvPr id="9" name="Rectangle 8">
            <a:extLst>
              <a:ext uri="{FF2B5EF4-FFF2-40B4-BE49-F238E27FC236}">
                <a16:creationId xmlns:a16="http://schemas.microsoft.com/office/drawing/2014/main" id="{0347EF0E-DFEE-C1BD-5DD6-0E9890FCB0A2}"/>
              </a:ext>
            </a:extLst>
          </p:cNvPr>
          <p:cNvSpPr/>
          <p:nvPr/>
        </p:nvSpPr>
        <p:spPr bwMode="auto">
          <a:xfrm>
            <a:off x="6630989" y="1277938"/>
            <a:ext cx="3457575" cy="1077912"/>
          </a:xfrm>
          <a:prstGeom prst="rect">
            <a:avLst/>
          </a:prstGeom>
        </p:spPr>
        <p:txBody>
          <a:bodyPr>
            <a:spAutoFit/>
          </a:bodyPr>
          <a:lstStyle/>
          <a:p>
            <a:pPr>
              <a:defRPr/>
            </a:pPr>
            <a:r>
              <a:rPr lang="fr-FR" sz="1600" b="1" dirty="0">
                <a:solidFill>
                  <a:srgbClr val="153D8A"/>
                </a:solidFill>
                <a:latin typeface="+mj-lt"/>
              </a:rPr>
              <a:t>Au niveau cortical </a:t>
            </a:r>
          </a:p>
          <a:p>
            <a:pPr>
              <a:defRPr/>
            </a:pPr>
            <a:r>
              <a:rPr lang="fr-FR" sz="1600" dirty="0">
                <a:solidFill>
                  <a:srgbClr val="153D8A"/>
                </a:solidFill>
                <a:latin typeface="+mj-lt"/>
              </a:rPr>
              <a:t>cortex cingulaire </a:t>
            </a:r>
          </a:p>
          <a:p>
            <a:pPr>
              <a:defRPr/>
            </a:pPr>
            <a:r>
              <a:rPr lang="fr-FR" sz="1600" dirty="0">
                <a:solidFill>
                  <a:srgbClr val="153D8A"/>
                </a:solidFill>
                <a:latin typeface="+mj-lt"/>
              </a:rPr>
              <a:t>cortex préfrontal</a:t>
            </a:r>
          </a:p>
          <a:p>
            <a:pPr>
              <a:defRPr/>
            </a:pPr>
            <a:r>
              <a:rPr lang="fr-FR" sz="1600" b="1" dirty="0">
                <a:solidFill>
                  <a:srgbClr val="FF0000"/>
                </a:solidFill>
                <a:latin typeface="+mj-lt"/>
              </a:rPr>
              <a:t>= self contrôle </a:t>
            </a:r>
          </a:p>
        </p:txBody>
      </p:sp>
      <p:sp>
        <p:nvSpPr>
          <p:cNvPr id="11274" name="Rectangle 2">
            <a:extLst>
              <a:ext uri="{FF2B5EF4-FFF2-40B4-BE49-F238E27FC236}">
                <a16:creationId xmlns:a16="http://schemas.microsoft.com/office/drawing/2014/main" id="{06C7C84A-4F5A-7426-3354-528B29E90E11}"/>
              </a:ext>
            </a:extLst>
          </p:cNvPr>
          <p:cNvSpPr txBox="1">
            <a:spLocks/>
          </p:cNvSpPr>
          <p:nvPr/>
        </p:nvSpPr>
        <p:spPr bwMode="auto">
          <a:xfrm>
            <a:off x="263471" y="168275"/>
            <a:ext cx="10426754"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sz="4000" dirty="0">
              <a:solidFill>
                <a:schemeClr val="tx2"/>
              </a:solidFill>
              <a:latin typeface="Century Gothic" panose="020B0502020202020204" pitchFamily="34" charset="0"/>
            </a:endParaRPr>
          </a:p>
          <a:p>
            <a:pPr eaLnBrk="1" hangingPunct="1"/>
            <a:r>
              <a:rPr lang="fr-FR" altLang="fr-FR" sz="4000" dirty="0">
                <a:solidFill>
                  <a:schemeClr val="tx2"/>
                </a:solidFill>
                <a:latin typeface="Century Gothic" panose="020B0502020202020204" pitchFamily="34" charset="0"/>
              </a:rPr>
              <a:t>SPW et régulation centrale - prise alimentaire</a:t>
            </a:r>
          </a:p>
        </p:txBody>
      </p:sp>
      <p:sp>
        <p:nvSpPr>
          <p:cNvPr id="11275" name="ZoneTexte 1">
            <a:extLst>
              <a:ext uri="{FF2B5EF4-FFF2-40B4-BE49-F238E27FC236}">
                <a16:creationId xmlns:a16="http://schemas.microsoft.com/office/drawing/2014/main" id="{EEC5A2EE-B458-37F4-7B70-9B1A91F21767}"/>
              </a:ext>
            </a:extLst>
          </p:cNvPr>
          <p:cNvSpPr txBox="1">
            <a:spLocks noChangeArrowheads="1"/>
          </p:cNvSpPr>
          <p:nvPr/>
        </p:nvSpPr>
        <p:spPr bwMode="auto">
          <a:xfrm>
            <a:off x="5035551" y="4652964"/>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b="1">
                <a:solidFill>
                  <a:srgbClr val="FF0000"/>
                </a:solidFill>
              </a:rPr>
              <a:t>ghréline</a:t>
            </a:r>
          </a:p>
        </p:txBody>
      </p:sp>
      <p:sp>
        <p:nvSpPr>
          <p:cNvPr id="2" name="Espace réservé du pied de page 1">
            <a:extLst>
              <a:ext uri="{FF2B5EF4-FFF2-40B4-BE49-F238E27FC236}">
                <a16:creationId xmlns:a16="http://schemas.microsoft.com/office/drawing/2014/main" id="{6C2F9AE2-3396-EDD2-81BB-E21FB0F8196D}"/>
              </a:ext>
            </a:extLst>
          </p:cNvPr>
          <p:cNvSpPr>
            <a:spLocks noGrp="1"/>
          </p:cNvSpPr>
          <p:nvPr>
            <p:ph type="ftr" sz="quarter" idx="11"/>
          </p:nvPr>
        </p:nvSpPr>
        <p:spPr/>
        <p:txBody>
          <a:bodyPr/>
          <a:lstStyle/>
          <a:p>
            <a:r>
              <a:rPr lang="fr-FR"/>
              <a:t>PWF_FMOB_Mars_2025</a:t>
            </a:r>
          </a:p>
        </p:txBody>
      </p:sp>
      <p:sp>
        <p:nvSpPr>
          <p:cNvPr id="4" name="Espace réservé du numéro de diapositive 3">
            <a:extLst>
              <a:ext uri="{FF2B5EF4-FFF2-40B4-BE49-F238E27FC236}">
                <a16:creationId xmlns:a16="http://schemas.microsoft.com/office/drawing/2014/main" id="{5923BF0D-F681-E9B2-A1A2-3B3AA63E74AA}"/>
              </a:ext>
            </a:extLst>
          </p:cNvPr>
          <p:cNvSpPr>
            <a:spLocks noGrp="1"/>
          </p:cNvSpPr>
          <p:nvPr>
            <p:ph type="sldNum" sz="quarter" idx="12"/>
          </p:nvPr>
        </p:nvSpPr>
        <p:spPr/>
        <p:txBody>
          <a:bodyPr/>
          <a:lstStyle/>
          <a:p>
            <a:fld id="{E4D72145-4092-4AE1-9643-D15D8F9894BE}" type="slidenum">
              <a:rPr lang="fr-FR" smtClean="0"/>
              <a:t>54</a:t>
            </a:fld>
            <a:endParaRPr lang="fr-F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contenu 2">
            <a:extLst>
              <a:ext uri="{FF2B5EF4-FFF2-40B4-BE49-F238E27FC236}">
                <a16:creationId xmlns:a16="http://schemas.microsoft.com/office/drawing/2014/main" id="{8D3CD616-D900-4CD4-9A88-E0CA2C41FB4F}"/>
              </a:ext>
            </a:extLst>
          </p:cNvPr>
          <p:cNvSpPr>
            <a:spLocks noGrp="1"/>
          </p:cNvSpPr>
          <p:nvPr>
            <p:ph idx="1"/>
          </p:nvPr>
        </p:nvSpPr>
        <p:spPr>
          <a:xfrm>
            <a:off x="1209369" y="678426"/>
            <a:ext cx="8939520" cy="5622361"/>
          </a:xfrm>
        </p:spPr>
        <p:txBody>
          <a:bodyPr/>
          <a:lstStyle/>
          <a:p>
            <a:pPr marL="0" indent="0">
              <a:spcBef>
                <a:spcPts val="0"/>
              </a:spcBef>
              <a:buNone/>
            </a:pPr>
            <a:r>
              <a:rPr lang="en-US" altLang="fr-FR" sz="2400" dirty="0">
                <a:latin typeface="Century Gothic" panose="020B0502020202020204" pitchFamily="34" charset="0"/>
              </a:rPr>
              <a:t>A model to characterize psychopathological features in adults </a:t>
            </a:r>
            <a:r>
              <a:rPr lang="fr-FR" altLang="fr-FR" sz="2400" dirty="0" err="1">
                <a:latin typeface="Century Gothic" panose="020B0502020202020204" pitchFamily="34" charset="0"/>
              </a:rPr>
              <a:t>with</a:t>
            </a:r>
            <a:r>
              <a:rPr lang="fr-FR" altLang="fr-FR" sz="2400" dirty="0">
                <a:latin typeface="Century Gothic" panose="020B0502020202020204" pitchFamily="34" charset="0"/>
              </a:rPr>
              <a:t> Prader-</a:t>
            </a:r>
            <a:r>
              <a:rPr lang="fr-FR" altLang="fr-FR" sz="2400" dirty="0" err="1">
                <a:latin typeface="Century Gothic" panose="020B0502020202020204" pitchFamily="34" charset="0"/>
              </a:rPr>
              <a:t>Willi</a:t>
            </a:r>
            <a:r>
              <a:rPr lang="fr-FR" altLang="fr-FR" sz="2400" dirty="0">
                <a:latin typeface="Century Gothic" panose="020B0502020202020204" pitchFamily="34" charset="0"/>
              </a:rPr>
              <a:t> syndrome</a:t>
            </a:r>
          </a:p>
          <a:p>
            <a:pPr marL="0" indent="0">
              <a:spcBef>
                <a:spcPts val="0"/>
              </a:spcBef>
              <a:buNone/>
            </a:pPr>
            <a:endParaRPr lang="fr-FR" altLang="fr-FR" sz="800" dirty="0">
              <a:latin typeface="Century Gothic" panose="020B0502020202020204" pitchFamily="34" charset="0"/>
            </a:endParaRPr>
          </a:p>
          <a:p>
            <a:pPr marL="0" indent="0">
              <a:spcBef>
                <a:spcPts val="600"/>
              </a:spcBef>
              <a:spcAft>
                <a:spcPts val="300"/>
              </a:spcAft>
              <a:buNone/>
            </a:pPr>
            <a:r>
              <a:rPr lang="fr-FR" altLang="fr-FR" sz="1000" dirty="0" err="1">
                <a:latin typeface="Century Gothic" panose="020B0502020202020204" pitchFamily="34" charset="0"/>
              </a:rPr>
              <a:t>Thuilleaux</a:t>
            </a:r>
            <a:r>
              <a:rPr lang="fr-FR" altLang="fr-FR" sz="1000" dirty="0">
                <a:latin typeface="Century Gothic" panose="020B0502020202020204" pitchFamily="34" charset="0"/>
              </a:rPr>
              <a:t> D., Laurier V., </a:t>
            </a:r>
            <a:r>
              <a:rPr lang="fr-FR" altLang="fr-FR" sz="1000" dirty="0" err="1">
                <a:latin typeface="Century Gothic" panose="020B0502020202020204" pitchFamily="34" charset="0"/>
              </a:rPr>
              <a:t>Copet</a:t>
            </a:r>
            <a:r>
              <a:rPr lang="fr-FR" altLang="fr-FR" sz="1000" dirty="0">
                <a:latin typeface="Century Gothic" panose="020B0502020202020204" pitchFamily="34" charset="0"/>
              </a:rPr>
              <a:t> P., Tricot J., </a:t>
            </a:r>
            <a:r>
              <a:rPr lang="fr-FR" altLang="fr-FR" sz="1000" dirty="0" err="1">
                <a:latin typeface="Century Gothic" panose="020B0502020202020204" pitchFamily="34" charset="0"/>
              </a:rPr>
              <a:t>Demeer</a:t>
            </a:r>
            <a:r>
              <a:rPr lang="fr-FR" altLang="fr-FR" sz="1000" dirty="0">
                <a:latin typeface="Century Gothic" panose="020B0502020202020204" pitchFamily="34" charset="0"/>
              </a:rPr>
              <a:t> G., Mourre F., Tauber M., </a:t>
            </a:r>
            <a:r>
              <a:rPr lang="fr-FR" altLang="fr-FR" sz="1000" dirty="0" err="1">
                <a:latin typeface="Century Gothic" panose="020B0502020202020204" pitchFamily="34" charset="0"/>
              </a:rPr>
              <a:t>Jauregi</a:t>
            </a:r>
            <a:r>
              <a:rPr lang="fr-FR" altLang="fr-FR" sz="1000" dirty="0">
                <a:latin typeface="Century Gothic" panose="020B0502020202020204" pitchFamily="34" charset="0"/>
              </a:rPr>
              <a:t> J.</a:t>
            </a:r>
          </a:p>
          <a:p>
            <a:pPr marL="0" indent="0">
              <a:spcBef>
                <a:spcPts val="600"/>
              </a:spcBef>
              <a:spcAft>
                <a:spcPts val="300"/>
              </a:spcAft>
              <a:buNone/>
            </a:pPr>
            <a:r>
              <a:rPr lang="fr-FR" altLang="fr-FR" sz="1000" b="1" i="1" dirty="0">
                <a:latin typeface="Century Gothic" panose="020B0502020202020204" pitchFamily="34" charset="0"/>
              </a:rPr>
              <a:t>American Journal of </a:t>
            </a:r>
            <a:r>
              <a:rPr lang="fr-FR" altLang="fr-FR" sz="1000" b="1" i="1" dirty="0" err="1">
                <a:latin typeface="Century Gothic" panose="020B0502020202020204" pitchFamily="34" charset="0"/>
              </a:rPr>
              <a:t>Medical</a:t>
            </a:r>
            <a:r>
              <a:rPr lang="fr-FR" altLang="fr-FR" sz="1000" b="1" i="1" dirty="0">
                <a:latin typeface="Century Gothic" panose="020B0502020202020204" pitchFamily="34" charset="0"/>
              </a:rPr>
              <a:t> </a:t>
            </a:r>
            <a:r>
              <a:rPr lang="fr-FR" altLang="fr-FR" sz="1000" b="1" i="1" dirty="0" err="1">
                <a:latin typeface="Century Gothic" panose="020B0502020202020204" pitchFamily="34" charset="0"/>
              </a:rPr>
              <a:t>genetics</a:t>
            </a:r>
            <a:r>
              <a:rPr lang="fr-FR" altLang="fr-FR" sz="1000" b="1" i="1" dirty="0">
                <a:latin typeface="Century Gothic" panose="020B0502020202020204" pitchFamily="34" charset="0"/>
              </a:rPr>
              <a:t>. </a:t>
            </a:r>
            <a:r>
              <a:rPr lang="fr-FR" altLang="fr-FR" sz="1000" b="1" i="1" dirty="0" err="1">
                <a:latin typeface="Century Gothic" panose="020B0502020202020204" pitchFamily="34" charset="0"/>
              </a:rPr>
              <a:t>PartA</a:t>
            </a:r>
            <a:r>
              <a:rPr lang="fr-FR" altLang="fr-FR" sz="1000" b="1" i="1" dirty="0">
                <a:latin typeface="Century Gothic" panose="020B0502020202020204" pitchFamily="34" charset="0"/>
              </a:rPr>
              <a:t> . Octobre 2017</a:t>
            </a:r>
          </a:p>
          <a:p>
            <a:pPr marL="0" indent="0">
              <a:buNone/>
            </a:pPr>
            <a:r>
              <a:rPr lang="fr-FR" altLang="fr-FR" sz="2000" dirty="0">
                <a:latin typeface="Century Gothic" panose="020B0502020202020204" pitchFamily="34" charset="0"/>
              </a:rPr>
              <a:t>Organisation des différents tableaux psychopathologiques observés chez les personnes adultes avec un SPW</a:t>
            </a:r>
          </a:p>
          <a:p>
            <a:pPr marL="0" indent="0">
              <a:buNone/>
            </a:pPr>
            <a:endParaRPr lang="fr-FR" altLang="fr-FR" sz="2000" dirty="0"/>
          </a:p>
        </p:txBody>
      </p:sp>
      <p:grpSp>
        <p:nvGrpSpPr>
          <p:cNvPr id="49155" name="Groupe 5">
            <a:extLst>
              <a:ext uri="{FF2B5EF4-FFF2-40B4-BE49-F238E27FC236}">
                <a16:creationId xmlns:a16="http://schemas.microsoft.com/office/drawing/2014/main" id="{95857506-77E8-4D16-9664-308B233A4032}"/>
              </a:ext>
            </a:extLst>
          </p:cNvPr>
          <p:cNvGrpSpPr>
            <a:grpSpLocks/>
          </p:cNvGrpSpPr>
          <p:nvPr/>
        </p:nvGrpSpPr>
        <p:grpSpPr bwMode="auto">
          <a:xfrm>
            <a:off x="2168013" y="2566219"/>
            <a:ext cx="6784257" cy="3734569"/>
            <a:chOff x="1691680" y="3068960"/>
            <a:chExt cx="5483860" cy="3232150"/>
          </a:xfrm>
        </p:grpSpPr>
        <p:pic>
          <p:nvPicPr>
            <p:cNvPr id="49156" name="Image 3">
              <a:extLst>
                <a:ext uri="{FF2B5EF4-FFF2-40B4-BE49-F238E27FC236}">
                  <a16:creationId xmlns:a16="http://schemas.microsoft.com/office/drawing/2014/main" id="{16CEAD4A-919C-4DEE-B0FC-011B4DD57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
            <a:stretch>
              <a:fillRect/>
            </a:stretch>
          </p:blipFill>
          <p:spPr bwMode="auto">
            <a:xfrm>
              <a:off x="1691680" y="3068960"/>
              <a:ext cx="548386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1">
              <a:extLst>
                <a:ext uri="{FF2B5EF4-FFF2-40B4-BE49-F238E27FC236}">
                  <a16:creationId xmlns:a16="http://schemas.microsoft.com/office/drawing/2014/main" id="{3A9A2F3F-623C-4B76-924E-BFDA1F608728}"/>
                </a:ext>
              </a:extLst>
            </p:cNvPr>
            <p:cNvSpPr txBox="1">
              <a:spLocks noChangeArrowheads="1"/>
            </p:cNvSpPr>
            <p:nvPr/>
          </p:nvSpPr>
          <p:spPr bwMode="auto">
            <a:xfrm>
              <a:off x="6381698" y="3264222"/>
              <a:ext cx="765264" cy="330200"/>
            </a:xfrm>
            <a:prstGeom prst="rect">
              <a:avLst/>
            </a:prstGeom>
            <a:noFill/>
            <a:ln>
              <a:noFill/>
            </a:ln>
          </p:spPr>
          <p:txBody>
            <a:bodyPr/>
            <a:lstStyle/>
            <a:p>
              <a:pPr fontAlgn="base">
                <a:spcBef>
                  <a:spcPts val="960"/>
                </a:spcBef>
                <a:defRPr/>
              </a:pPr>
              <a:r>
                <a:rPr lang="fr-FR" sz="1000" dirty="0">
                  <a:solidFill>
                    <a:srgbClr val="1F497D"/>
                  </a:solidFill>
                  <a:latin typeface="Arial"/>
                  <a:ea typeface="Times New Roman"/>
                  <a:cs typeface="Times New Roman"/>
                </a:rPr>
                <a:t>Stratum 3</a:t>
              </a:r>
              <a:endParaRPr lang="fr-FR" sz="1200" dirty="0">
                <a:solidFill>
                  <a:prstClr val="black"/>
                </a:solidFill>
                <a:latin typeface="Times New Roman"/>
                <a:ea typeface="Times New Roman"/>
                <a:cs typeface="Arial" panose="020B0604020202020204" pitchFamily="34" charset="0"/>
              </a:endParaRPr>
            </a:p>
          </p:txBody>
        </p:sp>
      </p:grpSp>
      <p:sp>
        <p:nvSpPr>
          <p:cNvPr id="2" name="Espace réservé du pied de page 1">
            <a:extLst>
              <a:ext uri="{FF2B5EF4-FFF2-40B4-BE49-F238E27FC236}">
                <a16:creationId xmlns:a16="http://schemas.microsoft.com/office/drawing/2014/main" id="{621E4022-67C5-E5EF-24E4-DBC78D268433}"/>
              </a:ext>
            </a:extLst>
          </p:cNvPr>
          <p:cNvSpPr>
            <a:spLocks noGrp="1"/>
          </p:cNvSpPr>
          <p:nvPr>
            <p:ph type="ftr" sz="quarter" idx="11"/>
          </p:nvPr>
        </p:nvSpPr>
        <p:spPr/>
        <p:txBody>
          <a:bodyPr/>
          <a:lstStyle/>
          <a:p>
            <a:r>
              <a:rPr lang="fr-FR"/>
              <a:t>PWF_FMOB_Mars_2025</a:t>
            </a:r>
          </a:p>
        </p:txBody>
      </p:sp>
      <p:sp>
        <p:nvSpPr>
          <p:cNvPr id="3" name="Espace réservé du numéro de diapositive 2">
            <a:extLst>
              <a:ext uri="{FF2B5EF4-FFF2-40B4-BE49-F238E27FC236}">
                <a16:creationId xmlns:a16="http://schemas.microsoft.com/office/drawing/2014/main" id="{8614B2F6-C0B2-B89F-4CA7-9AD24DC9CE4B}"/>
              </a:ext>
            </a:extLst>
          </p:cNvPr>
          <p:cNvSpPr>
            <a:spLocks noGrp="1"/>
          </p:cNvSpPr>
          <p:nvPr>
            <p:ph type="sldNum" sz="quarter" idx="12"/>
          </p:nvPr>
        </p:nvSpPr>
        <p:spPr/>
        <p:txBody>
          <a:bodyPr/>
          <a:lstStyle/>
          <a:p>
            <a:fld id="{E4D72145-4092-4AE1-9643-D15D8F9894BE}" type="slidenum">
              <a:rPr lang="fr-FR" smtClean="0"/>
              <a:t>55</a:t>
            </a:fld>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scolarisation</a:t>
            </a:r>
          </a:p>
        </p:txBody>
      </p:sp>
      <p:sp>
        <p:nvSpPr>
          <p:cNvPr id="4" name="Flèche droite 3"/>
          <p:cNvSpPr/>
          <p:nvPr/>
        </p:nvSpPr>
        <p:spPr>
          <a:xfrm>
            <a:off x="8229599" y="3068515"/>
            <a:ext cx="3159369" cy="1195754"/>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38201" y="3362471"/>
            <a:ext cx="3524794" cy="60374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362996" y="3362471"/>
            <a:ext cx="3866604" cy="6037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948377" y="3479674"/>
            <a:ext cx="1304441" cy="369332"/>
          </a:xfrm>
          <a:prstGeom prst="rect">
            <a:avLst/>
          </a:prstGeom>
          <a:noFill/>
        </p:spPr>
        <p:txBody>
          <a:bodyPr wrap="square" rtlCol="0">
            <a:spAutoFit/>
          </a:bodyPr>
          <a:lstStyle/>
          <a:p>
            <a:r>
              <a:rPr lang="fr-FR" b="1" dirty="0"/>
              <a:t>Maternelle</a:t>
            </a:r>
          </a:p>
        </p:txBody>
      </p:sp>
      <p:sp>
        <p:nvSpPr>
          <p:cNvPr id="8" name="ZoneTexte 7"/>
          <p:cNvSpPr txBox="1"/>
          <p:nvPr/>
        </p:nvSpPr>
        <p:spPr>
          <a:xfrm>
            <a:off x="5796016" y="3479674"/>
            <a:ext cx="1000564" cy="369332"/>
          </a:xfrm>
          <a:prstGeom prst="rect">
            <a:avLst/>
          </a:prstGeom>
          <a:noFill/>
        </p:spPr>
        <p:txBody>
          <a:bodyPr wrap="square" rtlCol="0">
            <a:spAutoFit/>
          </a:bodyPr>
          <a:lstStyle/>
          <a:p>
            <a:r>
              <a:rPr lang="fr-FR" b="1" dirty="0"/>
              <a:t>Primaire</a:t>
            </a:r>
          </a:p>
        </p:txBody>
      </p:sp>
      <p:sp>
        <p:nvSpPr>
          <p:cNvPr id="9" name="ZoneTexte 8"/>
          <p:cNvSpPr txBox="1"/>
          <p:nvPr/>
        </p:nvSpPr>
        <p:spPr>
          <a:xfrm>
            <a:off x="838200" y="4127863"/>
            <a:ext cx="3524795" cy="369332"/>
          </a:xfrm>
          <a:prstGeom prst="rect">
            <a:avLst/>
          </a:prstGeom>
          <a:noFill/>
        </p:spPr>
        <p:txBody>
          <a:bodyPr wrap="square" rtlCol="0">
            <a:spAutoFit/>
          </a:bodyPr>
          <a:lstStyle/>
          <a:p>
            <a:r>
              <a:rPr lang="fr-FR" b="1" dirty="0"/>
              <a:t>Ecole ordinaire + AESH</a:t>
            </a:r>
          </a:p>
        </p:txBody>
      </p:sp>
      <p:sp>
        <p:nvSpPr>
          <p:cNvPr id="10" name="ZoneTexte 9"/>
          <p:cNvSpPr txBox="1"/>
          <p:nvPr/>
        </p:nvSpPr>
        <p:spPr>
          <a:xfrm>
            <a:off x="4362995" y="4127863"/>
            <a:ext cx="3524795" cy="923330"/>
          </a:xfrm>
          <a:prstGeom prst="rect">
            <a:avLst/>
          </a:prstGeom>
          <a:noFill/>
        </p:spPr>
        <p:txBody>
          <a:bodyPr wrap="square" rtlCol="0">
            <a:spAutoFit/>
          </a:bodyPr>
          <a:lstStyle/>
          <a:p>
            <a:r>
              <a:rPr lang="fr-FR" b="1" dirty="0"/>
              <a:t>Ecole ordinaire + AESH</a:t>
            </a:r>
          </a:p>
          <a:p>
            <a:r>
              <a:rPr lang="fr-FR" b="1" dirty="0"/>
              <a:t>Dispositif ULIS</a:t>
            </a:r>
          </a:p>
          <a:p>
            <a:r>
              <a:rPr lang="fr-FR" b="1" dirty="0"/>
              <a:t>IME</a:t>
            </a:r>
          </a:p>
        </p:txBody>
      </p:sp>
      <p:sp>
        <p:nvSpPr>
          <p:cNvPr id="11" name="ZoneTexte 10"/>
          <p:cNvSpPr txBox="1"/>
          <p:nvPr/>
        </p:nvSpPr>
        <p:spPr>
          <a:xfrm>
            <a:off x="8229599" y="4127863"/>
            <a:ext cx="3524795" cy="923330"/>
          </a:xfrm>
          <a:prstGeom prst="rect">
            <a:avLst/>
          </a:prstGeom>
          <a:noFill/>
        </p:spPr>
        <p:txBody>
          <a:bodyPr wrap="square" rtlCol="0">
            <a:spAutoFit/>
          </a:bodyPr>
          <a:lstStyle/>
          <a:p>
            <a:r>
              <a:rPr lang="fr-FR" b="1" dirty="0"/>
              <a:t>Ecole ordinaire ?</a:t>
            </a:r>
          </a:p>
          <a:p>
            <a:r>
              <a:rPr lang="fr-FR" b="1" dirty="0"/>
              <a:t>Dispositif ULIS</a:t>
            </a:r>
          </a:p>
          <a:p>
            <a:r>
              <a:rPr lang="fr-FR" b="1" dirty="0"/>
              <a:t>IME</a:t>
            </a:r>
          </a:p>
        </p:txBody>
      </p:sp>
      <p:sp>
        <p:nvSpPr>
          <p:cNvPr id="12" name="ZoneTexte 11"/>
          <p:cNvSpPr txBox="1"/>
          <p:nvPr/>
        </p:nvSpPr>
        <p:spPr>
          <a:xfrm>
            <a:off x="0" y="2327594"/>
            <a:ext cx="4362995" cy="369332"/>
          </a:xfrm>
          <a:prstGeom prst="rect">
            <a:avLst/>
          </a:prstGeom>
          <a:solidFill>
            <a:schemeClr val="accent4">
              <a:lumMod val="60000"/>
              <a:lumOff val="40000"/>
            </a:schemeClr>
          </a:solidFill>
        </p:spPr>
        <p:txBody>
          <a:bodyPr wrap="square" rtlCol="0">
            <a:spAutoFit/>
          </a:bodyPr>
          <a:lstStyle/>
          <a:p>
            <a:pPr algn="ctr"/>
            <a:r>
              <a:rPr lang="fr-FR" b="1" dirty="0"/>
              <a:t>CAMSP</a:t>
            </a:r>
          </a:p>
        </p:txBody>
      </p:sp>
      <p:sp>
        <p:nvSpPr>
          <p:cNvPr id="13" name="ZoneTexte 12"/>
          <p:cNvSpPr txBox="1"/>
          <p:nvPr/>
        </p:nvSpPr>
        <p:spPr>
          <a:xfrm>
            <a:off x="838200" y="2846161"/>
            <a:ext cx="9089571" cy="369332"/>
          </a:xfrm>
          <a:prstGeom prst="rect">
            <a:avLst/>
          </a:prstGeom>
          <a:solidFill>
            <a:schemeClr val="tx2">
              <a:lumMod val="60000"/>
              <a:lumOff val="40000"/>
            </a:schemeClr>
          </a:solidFill>
        </p:spPr>
        <p:txBody>
          <a:bodyPr wrap="square" rtlCol="0">
            <a:spAutoFit/>
          </a:bodyPr>
          <a:lstStyle/>
          <a:p>
            <a:pPr algn="ctr"/>
            <a:r>
              <a:rPr lang="fr-FR" b="1" dirty="0"/>
              <a:t>SESSAD</a:t>
            </a:r>
          </a:p>
        </p:txBody>
      </p:sp>
      <p:sp>
        <p:nvSpPr>
          <p:cNvPr id="3" name="Espace réservé du pied de page 2">
            <a:extLst>
              <a:ext uri="{FF2B5EF4-FFF2-40B4-BE49-F238E27FC236}">
                <a16:creationId xmlns:a16="http://schemas.microsoft.com/office/drawing/2014/main" id="{E842F8F3-2021-AB80-A228-BE9144689C78}"/>
              </a:ext>
            </a:extLst>
          </p:cNvPr>
          <p:cNvSpPr>
            <a:spLocks noGrp="1"/>
          </p:cNvSpPr>
          <p:nvPr>
            <p:ph type="ftr" sz="quarter" idx="11"/>
          </p:nvPr>
        </p:nvSpPr>
        <p:spPr/>
        <p:txBody>
          <a:bodyPr/>
          <a:lstStyle/>
          <a:p>
            <a:r>
              <a:rPr lang="fr-FR"/>
              <a:t>PWF_FMOB_Mars_2025</a:t>
            </a:r>
          </a:p>
        </p:txBody>
      </p:sp>
      <p:sp>
        <p:nvSpPr>
          <p:cNvPr id="14" name="Espace réservé du numéro de diapositive 13">
            <a:extLst>
              <a:ext uri="{FF2B5EF4-FFF2-40B4-BE49-F238E27FC236}">
                <a16:creationId xmlns:a16="http://schemas.microsoft.com/office/drawing/2014/main" id="{38A24196-C253-9108-9369-C5269663F347}"/>
              </a:ext>
            </a:extLst>
          </p:cNvPr>
          <p:cNvSpPr>
            <a:spLocks noGrp="1"/>
          </p:cNvSpPr>
          <p:nvPr>
            <p:ph type="sldNum" sz="quarter" idx="12"/>
          </p:nvPr>
        </p:nvSpPr>
        <p:spPr/>
        <p:txBody>
          <a:bodyPr/>
          <a:lstStyle/>
          <a:p>
            <a:fld id="{D176C4F7-C9BF-40C1-8142-5D0F36459441}" type="slidenum">
              <a:rPr lang="fr-FR" smtClean="0"/>
              <a:t>56</a:t>
            </a:fld>
            <a:endParaRPr lang="fr-FR"/>
          </a:p>
        </p:txBody>
      </p:sp>
    </p:spTree>
    <p:extLst>
      <p:ext uri="{BB962C8B-B14F-4D97-AF65-F5344CB8AC3E}">
        <p14:creationId xmlns:p14="http://schemas.microsoft.com/office/powerpoint/2010/main" val="416631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C0A2B-EA46-DD18-6E90-59D9A93609D4}"/>
              </a:ext>
            </a:extLst>
          </p:cNvPr>
          <p:cNvSpPr>
            <a:spLocks noGrp="1"/>
          </p:cNvSpPr>
          <p:nvPr>
            <p:ph type="title"/>
          </p:nvPr>
        </p:nvSpPr>
        <p:spPr>
          <a:xfrm>
            <a:off x="838200" y="365126"/>
            <a:ext cx="9385092" cy="1036612"/>
          </a:xfrm>
        </p:spPr>
        <p:txBody>
          <a:bodyPr>
            <a:normAutofit/>
          </a:bodyPr>
          <a:lstStyle/>
          <a:p>
            <a:r>
              <a:rPr lang="fr-FR" sz="4000" dirty="0">
                <a:solidFill>
                  <a:schemeClr val="tx1"/>
                </a:solidFill>
                <a:latin typeface="Century Gothic" panose="020B0502020202020204" pitchFamily="34" charset="0"/>
              </a:rPr>
              <a:t>L’analyse fonctionnelle</a:t>
            </a:r>
          </a:p>
        </p:txBody>
      </p:sp>
      <p:pic>
        <p:nvPicPr>
          <p:cNvPr id="5" name="Espace réservé du contenu 4">
            <a:extLst>
              <a:ext uri="{FF2B5EF4-FFF2-40B4-BE49-F238E27FC236}">
                <a16:creationId xmlns:a16="http://schemas.microsoft.com/office/drawing/2014/main" id="{9F84E7D3-5A3D-97A3-322C-A52694EDC247}"/>
              </a:ext>
            </a:extLst>
          </p:cNvPr>
          <p:cNvPicPr>
            <a:picLocks noGrp="1" noChangeAspect="1"/>
          </p:cNvPicPr>
          <p:nvPr>
            <p:ph idx="1"/>
          </p:nvPr>
        </p:nvPicPr>
        <p:blipFill>
          <a:blip r:embed="rId3"/>
          <a:stretch>
            <a:fillRect/>
          </a:stretch>
        </p:blipFill>
        <p:spPr>
          <a:xfrm>
            <a:off x="1800025" y="1918451"/>
            <a:ext cx="8628181" cy="4291102"/>
          </a:xfrm>
          <a:ln>
            <a:solidFill>
              <a:schemeClr val="accent5"/>
            </a:solidFill>
          </a:ln>
        </p:spPr>
      </p:pic>
      <p:sp>
        <p:nvSpPr>
          <p:cNvPr id="3" name="Espace réservé du pied de page 2">
            <a:extLst>
              <a:ext uri="{FF2B5EF4-FFF2-40B4-BE49-F238E27FC236}">
                <a16:creationId xmlns:a16="http://schemas.microsoft.com/office/drawing/2014/main" id="{49C1D4A9-BA4E-A07D-C8DC-C01C918057E2}"/>
              </a:ext>
            </a:extLst>
          </p:cNvPr>
          <p:cNvSpPr>
            <a:spLocks noGrp="1"/>
          </p:cNvSpPr>
          <p:nvPr>
            <p:ph type="ftr" sz="quarter" idx="11"/>
          </p:nvPr>
        </p:nvSpPr>
        <p:spPr/>
        <p:txBody>
          <a:bodyPr/>
          <a:lstStyle/>
          <a:p>
            <a:r>
              <a:rPr lang="fr-FR"/>
              <a:t>PWF_FMOB_Mars_2025</a:t>
            </a:r>
          </a:p>
        </p:txBody>
      </p:sp>
      <p:sp>
        <p:nvSpPr>
          <p:cNvPr id="4" name="Espace réservé du numéro de diapositive 3">
            <a:extLst>
              <a:ext uri="{FF2B5EF4-FFF2-40B4-BE49-F238E27FC236}">
                <a16:creationId xmlns:a16="http://schemas.microsoft.com/office/drawing/2014/main" id="{A60D73C4-8170-8710-5B57-713571E12FAA}"/>
              </a:ext>
            </a:extLst>
          </p:cNvPr>
          <p:cNvSpPr>
            <a:spLocks noGrp="1"/>
          </p:cNvSpPr>
          <p:nvPr>
            <p:ph type="sldNum" sz="quarter" idx="12"/>
          </p:nvPr>
        </p:nvSpPr>
        <p:spPr/>
        <p:txBody>
          <a:bodyPr/>
          <a:lstStyle/>
          <a:p>
            <a:fld id="{E4D72145-4092-4AE1-9643-D15D8F9894BE}" type="slidenum">
              <a:rPr lang="fr-FR" smtClean="0"/>
              <a:t>57</a:t>
            </a:fld>
            <a:endParaRPr lang="fr-FR"/>
          </a:p>
        </p:txBody>
      </p:sp>
    </p:spTree>
    <p:extLst>
      <p:ext uri="{BB962C8B-B14F-4D97-AF65-F5344CB8AC3E}">
        <p14:creationId xmlns:p14="http://schemas.microsoft.com/office/powerpoint/2010/main" val="2676835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21CE7520-90B9-4F4A-AA5D-08BED863C372}"/>
              </a:ext>
            </a:extLst>
          </p:cNvPr>
          <p:cNvSpPr txBox="1">
            <a:spLocks/>
          </p:cNvSpPr>
          <p:nvPr/>
        </p:nvSpPr>
        <p:spPr>
          <a:xfrm>
            <a:off x="586133" y="183091"/>
            <a:ext cx="8602134" cy="9523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2800" b="1" dirty="0">
              <a:solidFill>
                <a:srgbClr val="46B4AF"/>
              </a:solidFill>
              <a:latin typeface="+mn-lt"/>
            </a:endParaRPr>
          </a:p>
        </p:txBody>
      </p:sp>
      <p:sp>
        <p:nvSpPr>
          <p:cNvPr id="15" name="Titre 14">
            <a:extLst>
              <a:ext uri="{FF2B5EF4-FFF2-40B4-BE49-F238E27FC236}">
                <a16:creationId xmlns:a16="http://schemas.microsoft.com/office/drawing/2014/main" id="{198EF139-0439-20FC-735F-21B56F6CA83D}"/>
              </a:ext>
            </a:extLst>
          </p:cNvPr>
          <p:cNvSpPr>
            <a:spLocks noGrp="1"/>
          </p:cNvSpPr>
          <p:nvPr>
            <p:ph type="title"/>
          </p:nvPr>
        </p:nvSpPr>
        <p:spPr>
          <a:xfrm>
            <a:off x="838200" y="98828"/>
            <a:ext cx="10515600" cy="1036612"/>
          </a:xfrm>
        </p:spPr>
        <p:txBody>
          <a:bodyPr>
            <a:noAutofit/>
          </a:bodyPr>
          <a:lstStyle/>
          <a:p>
            <a:r>
              <a:rPr lang="fr-FR" sz="4000" dirty="0">
                <a:solidFill>
                  <a:schemeClr val="tx1"/>
                </a:solidFill>
                <a:latin typeface="Century Gothic" panose="020B0502020202020204" pitchFamily="34" charset="0"/>
              </a:rPr>
              <a:t>Prévention des crises</a:t>
            </a:r>
            <a:br>
              <a:rPr lang="fr-FR" sz="4000" dirty="0">
                <a:solidFill>
                  <a:schemeClr val="tx1"/>
                </a:solidFill>
                <a:latin typeface="Century Gothic" panose="020B0502020202020204" pitchFamily="34" charset="0"/>
              </a:rPr>
            </a:br>
            <a:r>
              <a:rPr lang="fr-FR" sz="4000" dirty="0">
                <a:solidFill>
                  <a:schemeClr val="tx1"/>
                </a:solidFill>
                <a:latin typeface="Century Gothic" panose="020B0502020202020204" pitchFamily="34" charset="0"/>
              </a:rPr>
              <a:t>Quelques pistes …</a:t>
            </a:r>
          </a:p>
        </p:txBody>
      </p:sp>
      <p:sp>
        <p:nvSpPr>
          <p:cNvPr id="18" name="Espace réservé du contenu 17">
            <a:extLst>
              <a:ext uri="{FF2B5EF4-FFF2-40B4-BE49-F238E27FC236}">
                <a16:creationId xmlns:a16="http://schemas.microsoft.com/office/drawing/2014/main" id="{17A60843-9882-AB27-2169-37C56412B301}"/>
              </a:ext>
            </a:extLst>
          </p:cNvPr>
          <p:cNvSpPr>
            <a:spLocks noGrp="1"/>
          </p:cNvSpPr>
          <p:nvPr>
            <p:ph idx="1"/>
          </p:nvPr>
        </p:nvSpPr>
        <p:spPr>
          <a:xfrm>
            <a:off x="955766" y="1810107"/>
            <a:ext cx="9360211" cy="4259673"/>
          </a:xfrm>
        </p:spPr>
        <p:txBody>
          <a:bodyPr>
            <a:normAutofit fontScale="92500" lnSpcReduction="10000"/>
          </a:bodyPr>
          <a:lstStyle/>
          <a:p>
            <a:pPr marL="257168" indent="-257168">
              <a:buFont typeface="Arial" panose="020B0604020202020204" pitchFamily="34" charset="0"/>
              <a:buChar char="•"/>
            </a:pPr>
            <a:r>
              <a:rPr lang="fr-FR" sz="2600" dirty="0">
                <a:latin typeface="Century Gothic" panose="020B0502020202020204" pitchFamily="34" charset="0"/>
                <a:cs typeface="Arial" panose="020B0604020202020204" pitchFamily="34" charset="0"/>
              </a:rPr>
              <a:t>Ne pas donner plus d’une consigne à la fois !</a:t>
            </a:r>
          </a:p>
          <a:p>
            <a:pPr marL="257168" indent="-257168">
              <a:buFont typeface="Arial" panose="020B0604020202020204" pitchFamily="34" charset="0"/>
              <a:buChar char="•"/>
            </a:pPr>
            <a:r>
              <a:rPr lang="fr-FR" sz="2600" dirty="0">
                <a:latin typeface="Century Gothic" panose="020B0502020202020204" pitchFamily="34" charset="0"/>
                <a:cs typeface="Arial" panose="020B0604020202020204" pitchFamily="34" charset="0"/>
              </a:rPr>
              <a:t>Consignes claires, sans commentaires </a:t>
            </a:r>
            <a:r>
              <a:rPr lang="fr-FR" sz="2600" dirty="0">
                <a:solidFill>
                  <a:srgbClr val="31859C"/>
                </a:solidFill>
                <a:latin typeface="Century Gothic" panose="020B0502020202020204" pitchFamily="34" charset="0"/>
                <a:cs typeface="Arial" panose="020B0604020202020204" pitchFamily="34" charset="0"/>
              </a:rPr>
              <a:t>(laisse tomber, t’as la tête en l’air, secoue-toi, bouge, t’es pas dans ton assiette…) </a:t>
            </a:r>
          </a:p>
          <a:p>
            <a:pPr marL="257168" indent="-257168">
              <a:buFont typeface="Arial" panose="020B0604020202020204" pitchFamily="34" charset="0"/>
              <a:buChar char="•"/>
            </a:pPr>
            <a:r>
              <a:rPr lang="fr-FR" sz="2600" dirty="0">
                <a:latin typeface="Century Gothic" panose="020B0502020202020204" pitchFamily="34" charset="0"/>
                <a:cs typeface="Arial" panose="020B0604020202020204" pitchFamily="34" charset="0"/>
              </a:rPr>
              <a:t>Renforcer la consigne par un </a:t>
            </a:r>
            <a:r>
              <a:rPr lang="fr-FR" sz="2600" dirty="0">
                <a:solidFill>
                  <a:srgbClr val="31859C"/>
                </a:solidFill>
                <a:latin typeface="Century Gothic" panose="020B0502020202020204" pitchFamily="34" charset="0"/>
                <a:cs typeface="Arial" panose="020B0604020202020204" pitchFamily="34" charset="0"/>
              </a:rPr>
              <a:t>support visuel </a:t>
            </a:r>
            <a:r>
              <a:rPr lang="fr-FR" sz="2600" dirty="0">
                <a:latin typeface="Century Gothic" panose="020B0502020202020204" pitchFamily="34" charset="0"/>
                <a:cs typeface="Arial" panose="020B0604020202020204" pitchFamily="34" charset="0"/>
              </a:rPr>
              <a:t>(écrit ou objet)</a:t>
            </a:r>
          </a:p>
          <a:p>
            <a:pPr marL="257168" indent="-257168">
              <a:buFont typeface="Arial" panose="020B0604020202020204" pitchFamily="34" charset="0"/>
              <a:buChar char="•"/>
            </a:pPr>
            <a:r>
              <a:rPr lang="fr-FR" sz="2600" dirty="0">
                <a:latin typeface="Century Gothic" panose="020B0502020202020204" pitchFamily="34" charset="0"/>
                <a:cs typeface="Arial" panose="020B0604020202020204" pitchFamily="34" charset="0"/>
              </a:rPr>
              <a:t>Favoriser et renforcer la réussite, « théâtraliser »</a:t>
            </a:r>
          </a:p>
          <a:p>
            <a:pPr marL="257168" indent="-257168">
              <a:buFont typeface="Arial" panose="020B0604020202020204" pitchFamily="34" charset="0"/>
              <a:buChar char="•"/>
            </a:pPr>
            <a:r>
              <a:rPr lang="fr-FR" sz="2600" dirty="0">
                <a:latin typeface="Century Gothic" panose="020B0502020202020204" pitchFamily="34" charset="0"/>
                <a:cs typeface="Arial" panose="020B0604020202020204" pitchFamily="34" charset="0"/>
              </a:rPr>
              <a:t>Transformer positivement une situation délicate ou inquiétante</a:t>
            </a:r>
          </a:p>
          <a:p>
            <a:pPr marL="257168" indent="-257168">
              <a:buFont typeface="Arial" panose="020B0604020202020204" pitchFamily="34" charset="0"/>
              <a:buChar char="•"/>
            </a:pPr>
            <a:r>
              <a:rPr lang="fr-FR" sz="2600" dirty="0">
                <a:solidFill>
                  <a:srgbClr val="31859C"/>
                </a:solidFill>
                <a:latin typeface="Century Gothic" panose="020B0502020202020204" pitchFamily="34" charset="0"/>
                <a:cs typeface="Arial" panose="020B0604020202020204" pitchFamily="34" charset="0"/>
              </a:rPr>
              <a:t>Favoriser le « stop » plutôt que le « non »</a:t>
            </a:r>
          </a:p>
          <a:p>
            <a:pPr marL="257168" indent="-257168">
              <a:buFont typeface="Arial" panose="020B0604020202020204" pitchFamily="34" charset="0"/>
              <a:buChar char="•"/>
            </a:pPr>
            <a:r>
              <a:rPr lang="fr-FR" sz="2600" dirty="0">
                <a:latin typeface="Century Gothic" panose="020B0502020202020204" pitchFamily="34" charset="0"/>
              </a:rPr>
              <a:t>Ne pas parler de « régime » mais de </a:t>
            </a:r>
            <a:r>
              <a:rPr lang="fr-FR" sz="2600" dirty="0">
                <a:solidFill>
                  <a:srgbClr val="31859C"/>
                </a:solidFill>
                <a:latin typeface="Century Gothic" panose="020B0502020202020204" pitchFamily="34" charset="0"/>
              </a:rPr>
              <a:t>« menu adapté, équilibré, bon pour la santé »</a:t>
            </a:r>
            <a:endParaRPr lang="fr-FR" sz="2600" dirty="0">
              <a:solidFill>
                <a:srgbClr val="31859C"/>
              </a:solidFill>
              <a:latin typeface="Century Gothic" panose="020B0502020202020204" pitchFamily="34" charset="0"/>
              <a:cs typeface="Arial" panose="020B0604020202020204" pitchFamily="34" charset="0"/>
            </a:endParaRPr>
          </a:p>
          <a:p>
            <a:pPr marL="257168" indent="-257168">
              <a:buFont typeface="Arial" panose="020B0604020202020204" pitchFamily="34" charset="0"/>
              <a:buChar char="•"/>
            </a:pPr>
            <a:r>
              <a:rPr lang="fr-FR" sz="2600" dirty="0">
                <a:latin typeface="Century Gothic" panose="020B0502020202020204" pitchFamily="34" charset="0"/>
                <a:cs typeface="Arial" panose="020B0604020202020204" pitchFamily="34" charset="0"/>
              </a:rPr>
              <a:t>COHÉRENCE entre tous !!</a:t>
            </a:r>
          </a:p>
        </p:txBody>
      </p:sp>
      <p:sp>
        <p:nvSpPr>
          <p:cNvPr id="2" name="Espace réservé du pied de page 1">
            <a:extLst>
              <a:ext uri="{FF2B5EF4-FFF2-40B4-BE49-F238E27FC236}">
                <a16:creationId xmlns:a16="http://schemas.microsoft.com/office/drawing/2014/main" id="{CD36B109-4B65-FC20-89E5-DE8BB8B7C622}"/>
              </a:ext>
            </a:extLst>
          </p:cNvPr>
          <p:cNvSpPr>
            <a:spLocks noGrp="1"/>
          </p:cNvSpPr>
          <p:nvPr>
            <p:ph type="ftr" sz="quarter" idx="11"/>
          </p:nvPr>
        </p:nvSpPr>
        <p:spPr/>
        <p:txBody>
          <a:bodyPr/>
          <a:lstStyle/>
          <a:p>
            <a:r>
              <a:rPr lang="fr-FR"/>
              <a:t>PWF_FMOB_Mars_2025</a:t>
            </a:r>
          </a:p>
        </p:txBody>
      </p:sp>
      <p:sp>
        <p:nvSpPr>
          <p:cNvPr id="4" name="Espace réservé du numéro de diapositive 3">
            <a:extLst>
              <a:ext uri="{FF2B5EF4-FFF2-40B4-BE49-F238E27FC236}">
                <a16:creationId xmlns:a16="http://schemas.microsoft.com/office/drawing/2014/main" id="{F5DF74D8-CF1E-44B3-8784-2B65E95FF447}"/>
              </a:ext>
            </a:extLst>
          </p:cNvPr>
          <p:cNvSpPr>
            <a:spLocks noGrp="1"/>
          </p:cNvSpPr>
          <p:nvPr>
            <p:ph type="sldNum" sz="quarter" idx="12"/>
          </p:nvPr>
        </p:nvSpPr>
        <p:spPr/>
        <p:txBody>
          <a:bodyPr/>
          <a:lstStyle/>
          <a:p>
            <a:fld id="{E4D72145-4092-4AE1-9643-D15D8F9894BE}" type="slidenum">
              <a:rPr lang="fr-FR" smtClean="0"/>
              <a:t>58</a:t>
            </a:fld>
            <a:endParaRPr lang="fr-FR"/>
          </a:p>
        </p:txBody>
      </p:sp>
    </p:spTree>
    <p:extLst>
      <p:ext uri="{BB962C8B-B14F-4D97-AF65-F5344CB8AC3E}">
        <p14:creationId xmlns:p14="http://schemas.microsoft.com/office/powerpoint/2010/main" val="2776737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D80417-A79D-8746-8E79-9259223AB158}"/>
              </a:ext>
            </a:extLst>
          </p:cNvPr>
          <p:cNvSpPr>
            <a:spLocks noGrp="1"/>
          </p:cNvSpPr>
          <p:nvPr>
            <p:ph type="title"/>
          </p:nvPr>
        </p:nvSpPr>
        <p:spPr>
          <a:xfrm>
            <a:off x="371959" y="136525"/>
            <a:ext cx="10981841" cy="1265213"/>
          </a:xfrm>
        </p:spPr>
        <p:txBody>
          <a:bodyPr>
            <a:normAutofit/>
          </a:bodyPr>
          <a:lstStyle/>
          <a:p>
            <a:r>
              <a:rPr lang="fr-FR" sz="4000" dirty="0">
                <a:solidFill>
                  <a:schemeClr val="tx1"/>
                </a:solidFill>
                <a:latin typeface="Century Gothic" panose="020B0502020202020204" pitchFamily="34" charset="0"/>
              </a:rPr>
              <a:t>Quelques attitudes à préférer ….</a:t>
            </a:r>
          </a:p>
        </p:txBody>
      </p:sp>
      <p:sp>
        <p:nvSpPr>
          <p:cNvPr id="3" name="Espace réservé du contenu 2">
            <a:extLst>
              <a:ext uri="{FF2B5EF4-FFF2-40B4-BE49-F238E27FC236}">
                <a16:creationId xmlns:a16="http://schemas.microsoft.com/office/drawing/2014/main" id="{0BCB0D11-3701-4C49-84BD-75CC3D623384}"/>
              </a:ext>
            </a:extLst>
          </p:cNvPr>
          <p:cNvSpPr>
            <a:spLocks noGrp="1"/>
          </p:cNvSpPr>
          <p:nvPr>
            <p:ph idx="1"/>
          </p:nvPr>
        </p:nvSpPr>
        <p:spPr>
          <a:xfrm>
            <a:off x="588936" y="1689315"/>
            <a:ext cx="9890569" cy="4487647"/>
          </a:xfrm>
        </p:spPr>
        <p:txBody>
          <a:bodyPr>
            <a:normAutofit fontScale="92500"/>
          </a:bodyPr>
          <a:lstStyle/>
          <a:p>
            <a:pPr lvl="0">
              <a:buFont typeface="Arial" panose="020B0604020202020204" pitchFamily="34" charset="0"/>
              <a:buChar char="•"/>
            </a:pPr>
            <a:r>
              <a:rPr lang="fr-FR" sz="2600" dirty="0">
                <a:latin typeface="Century Gothic" panose="020B0502020202020204" pitchFamily="34" charset="0"/>
              </a:rPr>
              <a:t>Laisser le temps à la compréhension puis à la réponse</a:t>
            </a:r>
          </a:p>
          <a:p>
            <a:pPr lvl="0">
              <a:buFont typeface="Arial" panose="020B0604020202020204" pitchFamily="34" charset="0"/>
              <a:buChar char="•"/>
            </a:pPr>
            <a:r>
              <a:rPr lang="fr-FR" sz="2600" dirty="0">
                <a:latin typeface="Century Gothic" panose="020B0502020202020204" pitchFamily="34" charset="0"/>
              </a:rPr>
              <a:t>Tout ce qui améliore l’estime de soi : « tu es super, génial, trop fort … »</a:t>
            </a:r>
          </a:p>
          <a:p>
            <a:pPr lvl="0">
              <a:buFont typeface="Arial" panose="020B0604020202020204" pitchFamily="34" charset="0"/>
              <a:buChar char="•"/>
            </a:pPr>
            <a:r>
              <a:rPr lang="fr-FR" sz="2600" dirty="0">
                <a:latin typeface="Century Gothic" panose="020B0502020202020204" pitchFamily="34" charset="0"/>
              </a:rPr>
              <a:t>Montrer que l’on a compris leur état d’esprit : « je comprends que tu es en colère, cela ne te plait pas … mais c’est la règle …. On va voir comment arranger ça … »</a:t>
            </a:r>
          </a:p>
          <a:p>
            <a:pPr>
              <a:buFont typeface="Arial" panose="020B0604020202020204" pitchFamily="34" charset="0"/>
              <a:buChar char="•"/>
            </a:pPr>
            <a:r>
              <a:rPr lang="fr-FR" sz="2600" dirty="0">
                <a:latin typeface="Century Gothic" panose="020B0502020202020204" pitchFamily="34" charset="0"/>
              </a:rPr>
              <a:t>Aider la personne à décider : « Tu me ferais plaisir de …. », « que penses-tu de faire ceci ?… »</a:t>
            </a:r>
          </a:p>
          <a:p>
            <a:pPr lvl="0">
              <a:buFont typeface="Arial" panose="020B0604020202020204" pitchFamily="34" charset="0"/>
              <a:buChar char="•"/>
            </a:pPr>
            <a:r>
              <a:rPr lang="fr-FR" sz="2600" dirty="0">
                <a:latin typeface="Century Gothic" panose="020B0502020202020204" pitchFamily="34" charset="0"/>
              </a:rPr>
              <a:t>Ne pas discuter sur le coup, on ne gagne jamais ! mais reprendre la discussion plus tard</a:t>
            </a:r>
          </a:p>
          <a:p>
            <a:pPr lvl="0">
              <a:buFont typeface="Arial" panose="020B0604020202020204" pitchFamily="34" charset="0"/>
              <a:buChar char="•"/>
            </a:pPr>
            <a:r>
              <a:rPr lang="fr-FR" sz="2600" dirty="0">
                <a:latin typeface="Century Gothic" panose="020B0502020202020204" pitchFamily="34" charset="0"/>
              </a:rPr>
              <a:t>Ne pas se lancer dans trop d’explications</a:t>
            </a:r>
          </a:p>
          <a:p>
            <a:endParaRPr lang="fr-FR" dirty="0"/>
          </a:p>
        </p:txBody>
      </p:sp>
      <p:sp>
        <p:nvSpPr>
          <p:cNvPr id="4" name="Espace réservé du pied de page 3">
            <a:extLst>
              <a:ext uri="{FF2B5EF4-FFF2-40B4-BE49-F238E27FC236}">
                <a16:creationId xmlns:a16="http://schemas.microsoft.com/office/drawing/2014/main" id="{B4D84074-C7C7-9E41-B6C2-190714116ECD}"/>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DC89AD43-A198-B103-73C7-C0EC8830D531}"/>
              </a:ext>
            </a:extLst>
          </p:cNvPr>
          <p:cNvSpPr>
            <a:spLocks noGrp="1"/>
          </p:cNvSpPr>
          <p:nvPr>
            <p:ph type="sldNum" sz="quarter" idx="12"/>
          </p:nvPr>
        </p:nvSpPr>
        <p:spPr/>
        <p:txBody>
          <a:bodyPr/>
          <a:lstStyle/>
          <a:p>
            <a:fld id="{E4D72145-4092-4AE1-9643-D15D8F9894BE}" type="slidenum">
              <a:rPr lang="fr-FR" smtClean="0"/>
              <a:t>59</a:t>
            </a:fld>
            <a:endParaRPr lang="fr-FR"/>
          </a:p>
        </p:txBody>
      </p:sp>
    </p:spTree>
    <p:extLst>
      <p:ext uri="{BB962C8B-B14F-4D97-AF65-F5344CB8AC3E}">
        <p14:creationId xmlns:p14="http://schemas.microsoft.com/office/powerpoint/2010/main" val="2260141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DFD5B-ACD8-CB47-828C-31BE15DCAD41}"/>
              </a:ext>
            </a:extLst>
          </p:cNvPr>
          <p:cNvSpPr>
            <a:spLocks noGrp="1"/>
          </p:cNvSpPr>
          <p:nvPr>
            <p:ph type="title"/>
          </p:nvPr>
        </p:nvSpPr>
        <p:spPr>
          <a:xfrm>
            <a:off x="391886" y="136525"/>
            <a:ext cx="10961914" cy="1265213"/>
          </a:xfrm>
        </p:spPr>
        <p:txBody>
          <a:bodyPr>
            <a:noAutofit/>
          </a:bodyPr>
          <a:lstStyle/>
          <a:p>
            <a:r>
              <a:rPr lang="fr-FR" sz="4000" dirty="0">
                <a:solidFill>
                  <a:schemeClr val="tx1"/>
                </a:solidFill>
                <a:latin typeface="Century Gothic" panose="020B0502020202020204" pitchFamily="34" charset="0"/>
                <a:ea typeface="ＭＳ Ｐゴシック" charset="0"/>
                <a:cs typeface="ＭＳ Ｐゴシック" charset="0"/>
              </a:rPr>
              <a:t>Le SPW = maladie génétique rare complexe du neurodéveloppement (TND)</a:t>
            </a:r>
            <a:endParaRPr lang="fr-FR" sz="4000" dirty="0">
              <a:solidFill>
                <a:schemeClr val="tx1"/>
              </a:solidFill>
              <a:latin typeface="Century Gothic" panose="020B0502020202020204" pitchFamily="34" charset="0"/>
            </a:endParaRPr>
          </a:p>
        </p:txBody>
      </p:sp>
      <p:sp>
        <p:nvSpPr>
          <p:cNvPr id="3" name="Espace réservé du contenu 2">
            <a:extLst>
              <a:ext uri="{FF2B5EF4-FFF2-40B4-BE49-F238E27FC236}">
                <a16:creationId xmlns:a16="http://schemas.microsoft.com/office/drawing/2014/main" id="{B7D19160-C307-DB44-928B-BC4ADB982257}"/>
              </a:ext>
            </a:extLst>
          </p:cNvPr>
          <p:cNvSpPr>
            <a:spLocks noGrp="1"/>
          </p:cNvSpPr>
          <p:nvPr>
            <p:ph idx="1"/>
          </p:nvPr>
        </p:nvSpPr>
        <p:spPr>
          <a:xfrm>
            <a:off x="613954" y="1632857"/>
            <a:ext cx="9797143" cy="4886476"/>
          </a:xfrm>
        </p:spPr>
        <p:txBody>
          <a:bodyPr>
            <a:noAutofit/>
          </a:bodyPr>
          <a:lstStyle/>
          <a:p>
            <a:pPr>
              <a:buFont typeface="Arial" panose="020B0604020202020204" pitchFamily="34" charset="0"/>
              <a:buChar char="•"/>
            </a:pPr>
            <a:r>
              <a:rPr lang="fr-FR" sz="2200" dirty="0">
                <a:latin typeface="Century Gothic" panose="020B0502020202020204" pitchFamily="34" charset="0"/>
              </a:rPr>
              <a:t>Prévalence : 1/15 à 20 000 naissances (# 30 naissance/an en France)</a:t>
            </a:r>
            <a:endParaRPr lang="fr-FR" sz="800" dirty="0">
              <a:latin typeface="Century Gothic" panose="020B0502020202020204" pitchFamily="34" charset="0"/>
            </a:endParaRPr>
          </a:p>
          <a:p>
            <a:pPr>
              <a:buFont typeface="Arial" panose="020B0604020202020204" pitchFamily="34" charset="0"/>
              <a:buChar char="•"/>
            </a:pPr>
            <a:r>
              <a:rPr lang="fr-FR" sz="2200" dirty="0">
                <a:latin typeface="Century Gothic" panose="020B0502020202020204" pitchFamily="34" charset="0"/>
              </a:rPr>
              <a:t>Diagnostic en moyenne à 15 jours (en France)</a:t>
            </a:r>
            <a:endParaRPr lang="fr-FR" sz="800" dirty="0">
              <a:latin typeface="Century Gothic" panose="020B0502020202020204" pitchFamily="34" charset="0"/>
            </a:endParaRPr>
          </a:p>
          <a:p>
            <a:pPr>
              <a:buFont typeface="Arial" panose="020B0604020202020204" pitchFamily="34" charset="0"/>
              <a:buChar char="•"/>
            </a:pPr>
            <a:r>
              <a:rPr lang="fr-FR" sz="2200" dirty="0">
                <a:latin typeface="Century Gothic" panose="020B0502020202020204" pitchFamily="34" charset="0"/>
              </a:rPr>
              <a:t>Mutation de novo, très rarement héritée</a:t>
            </a:r>
            <a:r>
              <a:rPr lang="fr-FR" sz="2200" dirty="0">
                <a:solidFill>
                  <a:srgbClr val="003FC6"/>
                </a:solidFill>
                <a:latin typeface="Century Gothic" panose="020B0502020202020204" pitchFamily="34" charset="0"/>
              </a:rPr>
              <a:t> : </a:t>
            </a:r>
            <a:r>
              <a:rPr lang="fr-FR" sz="2200" dirty="0">
                <a:latin typeface="Century Gothic" panose="020B0502020202020204" pitchFamily="34" charset="0"/>
              </a:rPr>
              <a:t>défaut d’expression de gènes d’une petite région du chromosome 15 d’origine paternelle </a:t>
            </a:r>
          </a:p>
          <a:p>
            <a:pPr>
              <a:buFont typeface="Arial" panose="020B0604020202020204" pitchFamily="34" charset="0"/>
              <a:buChar char="•"/>
            </a:pPr>
            <a:r>
              <a:rPr lang="fr-FR" sz="2200" b="1" dirty="0">
                <a:latin typeface="Century Gothic" panose="020B0502020202020204" pitchFamily="34" charset="0"/>
              </a:rPr>
              <a:t>Les gènes concernés s’expriment au niveau de l’hypothalamus</a:t>
            </a:r>
          </a:p>
          <a:p>
            <a:pPr>
              <a:buFont typeface="Arial" panose="020B0604020202020204" pitchFamily="34" charset="0"/>
              <a:buChar char="•"/>
            </a:pPr>
            <a:r>
              <a:rPr lang="fr-FR" sz="2200" b="1" dirty="0">
                <a:latin typeface="Century Gothic" panose="020B0502020202020204" pitchFamily="34" charset="0"/>
              </a:rPr>
              <a:t>Deux situations principales</a:t>
            </a:r>
          </a:p>
          <a:p>
            <a:pPr lvl="1">
              <a:buClr>
                <a:srgbClr val="31859C"/>
              </a:buClr>
            </a:pPr>
            <a:r>
              <a:rPr lang="fr-FR" sz="2200" dirty="0">
                <a:latin typeface="Century Gothic" panose="020B0502020202020204" pitchFamily="34" charset="0"/>
              </a:rPr>
              <a:t>Disomie uniparentale maternelle</a:t>
            </a:r>
          </a:p>
          <a:p>
            <a:pPr lvl="1">
              <a:buClr>
                <a:srgbClr val="31859C"/>
              </a:buClr>
            </a:pPr>
            <a:r>
              <a:rPr lang="fr-FR" sz="2200" dirty="0">
                <a:latin typeface="Century Gothic" panose="020B0502020202020204" pitchFamily="34" charset="0"/>
              </a:rPr>
              <a:t>Délétion …</a:t>
            </a:r>
          </a:p>
          <a:p>
            <a:pPr>
              <a:buFont typeface="Arial" panose="020B0604020202020204" pitchFamily="34" charset="0"/>
              <a:buChar char="•"/>
            </a:pPr>
            <a:r>
              <a:rPr lang="fr-FR" sz="2200" b="1" dirty="0">
                <a:latin typeface="Century Gothic" panose="020B0502020202020204" pitchFamily="34" charset="0"/>
              </a:rPr>
              <a:t>Mutation multigénique </a:t>
            </a:r>
            <a:r>
              <a:rPr lang="fr-FR" sz="2200" dirty="0">
                <a:latin typeface="Century Gothic" panose="020B0502020202020204" pitchFamily="34" charset="0"/>
                <a:sym typeface="Wingdings" pitchFamily="2" charset="2"/>
              </a:rPr>
              <a:t> </a:t>
            </a:r>
            <a:r>
              <a:rPr lang="fr-FR" sz="2200" dirty="0">
                <a:solidFill>
                  <a:srgbClr val="31859C"/>
                </a:solidFill>
                <a:latin typeface="Century Gothic" panose="020B0502020202020204" pitchFamily="34" charset="0"/>
                <a:sym typeface="Wingdings" pitchFamily="2" charset="2"/>
              </a:rPr>
              <a:t>maladie </a:t>
            </a:r>
            <a:r>
              <a:rPr lang="fr-FR" sz="2200" dirty="0">
                <a:solidFill>
                  <a:srgbClr val="31859C"/>
                </a:solidFill>
                <a:latin typeface="Century Gothic" panose="020B0502020202020204" pitchFamily="34" charset="0"/>
              </a:rPr>
              <a:t>complexe d’expression très variable</a:t>
            </a:r>
          </a:p>
          <a:p>
            <a:pPr marL="0" indent="0" algn="ctr">
              <a:buNone/>
            </a:pPr>
            <a:r>
              <a:rPr lang="fr-FR" sz="2400" i="1" dirty="0">
                <a:highlight>
                  <a:srgbClr val="FFFF00"/>
                </a:highlight>
                <a:latin typeface="Century Gothic" panose="020B0502020202020204" pitchFamily="34" charset="0"/>
              </a:rPr>
              <a:t>Filière </a:t>
            </a:r>
            <a:r>
              <a:rPr lang="fr-FR" sz="2400" i="1" dirty="0" err="1">
                <a:highlight>
                  <a:srgbClr val="FFFF00"/>
                </a:highlight>
                <a:latin typeface="Century Gothic" panose="020B0502020202020204" pitchFamily="34" charset="0"/>
              </a:rPr>
              <a:t>DéfiScience</a:t>
            </a:r>
            <a:r>
              <a:rPr lang="fr-FR" sz="2400" i="1" dirty="0">
                <a:highlight>
                  <a:srgbClr val="FFFF00"/>
                </a:highlight>
                <a:latin typeface="Century Gothic" panose="020B0502020202020204" pitchFamily="34" charset="0"/>
              </a:rPr>
              <a:t> : Le SPW, mécanismes génétiques </a:t>
            </a:r>
            <a:r>
              <a:rPr lang="fr-FR" sz="2400" u="sng" dirty="0">
                <a:solidFill>
                  <a:srgbClr val="31859C"/>
                </a:solidFill>
                <a:latin typeface="Century Gothic" panose="020B0502020202020204" pitchFamily="34" charset="0"/>
                <a:hlinkClick r:id="rId3"/>
              </a:rPr>
              <a:t>https://www.youtube.com/watch?v=cjeYX3Rh-eg&amp;t=1s</a:t>
            </a:r>
            <a:endParaRPr lang="fr-FR" sz="2400" dirty="0">
              <a:latin typeface="Century Gothic" panose="020B0502020202020204" pitchFamily="34" charset="0"/>
            </a:endParaRPr>
          </a:p>
          <a:p>
            <a:pPr marL="0" indent="0">
              <a:buNone/>
            </a:pPr>
            <a:endParaRPr lang="fr-FR" sz="2200" dirty="0">
              <a:solidFill>
                <a:srgbClr val="31859C"/>
              </a:solidFill>
              <a:latin typeface="Century Gothic" panose="020B0502020202020204" pitchFamily="34" charset="0"/>
            </a:endParaRPr>
          </a:p>
        </p:txBody>
      </p:sp>
      <p:sp>
        <p:nvSpPr>
          <p:cNvPr id="6" name="Espace réservé du pied de page 5">
            <a:extLst>
              <a:ext uri="{FF2B5EF4-FFF2-40B4-BE49-F238E27FC236}">
                <a16:creationId xmlns:a16="http://schemas.microsoft.com/office/drawing/2014/main" id="{BACFB03F-73FC-D041-AB48-9FC7F16EED5B}"/>
              </a:ext>
            </a:extLst>
          </p:cNvPr>
          <p:cNvSpPr>
            <a:spLocks noGrp="1"/>
          </p:cNvSpPr>
          <p:nvPr>
            <p:ph type="ftr" sz="quarter" idx="11"/>
          </p:nvPr>
        </p:nvSpPr>
        <p:spPr/>
        <p:txBody>
          <a:bodyPr/>
          <a:lstStyle/>
          <a:p>
            <a:r>
              <a:rPr lang="fr-FR"/>
              <a:t>PWF_FMOB_Mars_2025</a:t>
            </a:r>
            <a:endParaRPr lang="fr-FR" dirty="0"/>
          </a:p>
        </p:txBody>
      </p:sp>
      <p:sp>
        <p:nvSpPr>
          <p:cNvPr id="4" name="Espace réservé du numéro de diapositive 3">
            <a:extLst>
              <a:ext uri="{FF2B5EF4-FFF2-40B4-BE49-F238E27FC236}">
                <a16:creationId xmlns:a16="http://schemas.microsoft.com/office/drawing/2014/main" id="{0BB23D2E-6ECA-C578-A5D1-547A5B7566E0}"/>
              </a:ext>
            </a:extLst>
          </p:cNvPr>
          <p:cNvSpPr>
            <a:spLocks noGrp="1"/>
          </p:cNvSpPr>
          <p:nvPr>
            <p:ph type="sldNum" sz="quarter" idx="12"/>
          </p:nvPr>
        </p:nvSpPr>
        <p:spPr/>
        <p:txBody>
          <a:bodyPr/>
          <a:lstStyle/>
          <a:p>
            <a:fld id="{E4D72145-4092-4AE1-9643-D15D8F9894BE}" type="slidenum">
              <a:rPr lang="fr-FR" smtClean="0"/>
              <a:t>6</a:t>
            </a:fld>
            <a:endParaRPr lang="fr-FR"/>
          </a:p>
        </p:txBody>
      </p:sp>
    </p:spTree>
    <p:extLst>
      <p:ext uri="{BB962C8B-B14F-4D97-AF65-F5344CB8AC3E}">
        <p14:creationId xmlns:p14="http://schemas.microsoft.com/office/powerpoint/2010/main" val="125497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88C30B-598E-DC47-8B4F-9698F5427A73}"/>
              </a:ext>
            </a:extLst>
          </p:cNvPr>
          <p:cNvSpPr>
            <a:spLocks noGrp="1"/>
          </p:cNvSpPr>
          <p:nvPr>
            <p:ph type="title"/>
          </p:nvPr>
        </p:nvSpPr>
        <p:spPr>
          <a:xfrm>
            <a:off x="481739" y="136525"/>
            <a:ext cx="10872061" cy="1249715"/>
          </a:xfrm>
        </p:spPr>
        <p:txBody>
          <a:bodyPr>
            <a:normAutofit/>
          </a:bodyPr>
          <a:lstStyle/>
          <a:p>
            <a:r>
              <a:rPr lang="fr-FR" sz="4000" dirty="0">
                <a:solidFill>
                  <a:schemeClr val="tx1"/>
                </a:solidFill>
                <a:latin typeface="Century Gothic" panose="020B0502020202020204" pitchFamily="34" charset="0"/>
              </a:rPr>
              <a:t>Quelques mots ou phrases à éviter …</a:t>
            </a:r>
          </a:p>
        </p:txBody>
      </p:sp>
      <p:sp>
        <p:nvSpPr>
          <p:cNvPr id="3" name="Espace réservé du contenu 2">
            <a:extLst>
              <a:ext uri="{FF2B5EF4-FFF2-40B4-BE49-F238E27FC236}">
                <a16:creationId xmlns:a16="http://schemas.microsoft.com/office/drawing/2014/main" id="{38248537-C02F-6846-8AD2-8C2BB33A40CE}"/>
              </a:ext>
            </a:extLst>
          </p:cNvPr>
          <p:cNvSpPr>
            <a:spLocks noGrp="1"/>
          </p:cNvSpPr>
          <p:nvPr>
            <p:ph idx="1"/>
          </p:nvPr>
        </p:nvSpPr>
        <p:spPr>
          <a:xfrm>
            <a:off x="356461" y="1720313"/>
            <a:ext cx="10019246" cy="4339524"/>
          </a:xfrm>
        </p:spPr>
        <p:txBody>
          <a:bodyPr>
            <a:normAutofit fontScale="92500" lnSpcReduction="10000"/>
          </a:bodyPr>
          <a:lstStyle/>
          <a:p>
            <a:pPr lvl="0">
              <a:buFont typeface="Arial" panose="020B0604020202020204" pitchFamily="34" charset="0"/>
              <a:buChar char="•"/>
            </a:pPr>
            <a:r>
              <a:rPr lang="fr-FR" sz="2400" dirty="0">
                <a:latin typeface="Century Gothic" panose="020B0502020202020204" pitchFamily="34" charset="0"/>
              </a:rPr>
              <a:t>« Tu devrais être capable de … »</a:t>
            </a:r>
          </a:p>
          <a:p>
            <a:pPr lvl="0">
              <a:buFont typeface="Arial" panose="020B0604020202020204" pitchFamily="34" charset="0"/>
              <a:buChar char="•"/>
            </a:pPr>
            <a:r>
              <a:rPr lang="fr-FR" sz="2400" dirty="0">
                <a:latin typeface="Century Gothic" panose="020B0502020202020204" pitchFamily="34" charset="0"/>
              </a:rPr>
              <a:t>« Tu n’as pas le droit … mais « je te propose » …</a:t>
            </a:r>
          </a:p>
          <a:p>
            <a:pPr lvl="0">
              <a:buFont typeface="Arial" panose="020B0604020202020204" pitchFamily="34" charset="0"/>
              <a:buChar char="•"/>
            </a:pPr>
            <a:r>
              <a:rPr lang="fr-FR" sz="2400" dirty="0">
                <a:latin typeface="Century Gothic" panose="020B0502020202020204" pitchFamily="34" charset="0"/>
              </a:rPr>
              <a:t>Arrête d’agir comme un bébé !</a:t>
            </a:r>
          </a:p>
          <a:p>
            <a:pPr lvl="0">
              <a:buFont typeface="Arial" panose="020B0604020202020204" pitchFamily="34" charset="0"/>
              <a:buChar char="•"/>
            </a:pPr>
            <a:r>
              <a:rPr lang="fr-FR" sz="2400" dirty="0">
                <a:latin typeface="Century Gothic" panose="020B0502020202020204" pitchFamily="34" charset="0"/>
              </a:rPr>
              <a:t>Ne pas demander « qu’est-ce que tu préfères …. » …le choix est très difficile, mais plutôt « qu’as-tu l’habitude de …. ? »</a:t>
            </a:r>
          </a:p>
          <a:p>
            <a:pPr lvl="0">
              <a:buFont typeface="Arial" panose="020B0604020202020204" pitchFamily="34" charset="0"/>
              <a:buChar char="•"/>
            </a:pPr>
            <a:r>
              <a:rPr lang="fr-FR" sz="2400" dirty="0">
                <a:latin typeface="Century Gothic" panose="020B0502020202020204" pitchFamily="34" charset="0"/>
              </a:rPr>
              <a:t>« Dépêche-toi, plus vite … »</a:t>
            </a:r>
          </a:p>
          <a:p>
            <a:pPr marL="0" indent="0">
              <a:buNone/>
            </a:pPr>
            <a:r>
              <a:rPr lang="fr-FR" sz="2400" dirty="0">
                <a:effectLst/>
                <a:latin typeface="Century Gothic" panose="020B0502020202020204" pitchFamily="34" charset="0"/>
                <a:ea typeface="Times New Roman" panose="02020603050405020304" pitchFamily="18" charset="0"/>
                <a:cs typeface="Calibri" panose="020F0502020204030204" pitchFamily="34" charset="0"/>
                <a:sym typeface="Wingdings" pitchFamily="2" charset="2"/>
              </a:rPr>
              <a:t>	 </a:t>
            </a:r>
            <a:r>
              <a:rPr lang="fr-FR" sz="2400" dirty="0">
                <a:latin typeface="Century Gothic" panose="020B0502020202020204" pitchFamily="34" charset="0"/>
              </a:rPr>
              <a:t>laisser un peu de temps,</a:t>
            </a:r>
          </a:p>
          <a:p>
            <a:pPr marL="0" indent="0">
              <a:buNone/>
            </a:pPr>
            <a:r>
              <a:rPr lang="fr-FR" sz="2400" dirty="0">
                <a:effectLst/>
                <a:latin typeface="Century Gothic" panose="020B0502020202020204" pitchFamily="34" charset="0"/>
                <a:ea typeface="Times New Roman" panose="02020603050405020304" pitchFamily="18" charset="0"/>
                <a:cs typeface="Calibri" panose="020F0502020204030204" pitchFamily="34" charset="0"/>
              </a:rPr>
              <a:t>	</a:t>
            </a:r>
            <a:r>
              <a:rPr lang="fr-FR" sz="2400" dirty="0">
                <a:effectLst/>
                <a:latin typeface="Century Gothic" panose="020B0502020202020204" pitchFamily="34" charset="0"/>
                <a:ea typeface="Times New Roman" panose="02020603050405020304" pitchFamily="18" charset="0"/>
                <a:cs typeface="Calibri" panose="020F0502020204030204" pitchFamily="34" charset="0"/>
                <a:sym typeface="Wingdings" pitchFamily="2" charset="2"/>
              </a:rPr>
              <a:t> </a:t>
            </a:r>
            <a:r>
              <a:rPr lang="fr-FR" sz="2400" dirty="0">
                <a:effectLst/>
                <a:latin typeface="Century Gothic" panose="020B0502020202020204" pitchFamily="34" charset="0"/>
                <a:ea typeface="Times New Roman" panose="02020603050405020304" pitchFamily="18" charset="0"/>
                <a:cs typeface="Calibri" panose="020F0502020204030204" pitchFamily="34" charset="0"/>
              </a:rPr>
              <a:t>utiliser éventuellement un système de "compte à rebours", 	avec un rappel à 15 minutes, puis à 10 minutes, etc.</a:t>
            </a:r>
            <a:endParaRPr lang="fr-FR" sz="2400" dirty="0">
              <a:latin typeface="Century Gothic" panose="020B0502020202020204" pitchFamily="34" charset="0"/>
            </a:endParaRPr>
          </a:p>
          <a:p>
            <a:pPr lvl="0">
              <a:buFont typeface="Arial" panose="020B0604020202020204" pitchFamily="34" charset="0"/>
              <a:buChar char="•"/>
            </a:pPr>
            <a:r>
              <a:rPr lang="fr-FR" sz="2400" dirty="0">
                <a:latin typeface="Century Gothic" panose="020B0502020202020204" pitchFamily="34" charset="0"/>
              </a:rPr>
              <a:t>Ne pas répondre « je ne sais pas » …. cela angoisse, mais plutôt « je ne peux pas te dire actuellement, il faut que je vérifie et je te donnerai la réponse … »</a:t>
            </a:r>
          </a:p>
          <a:p>
            <a:pPr marL="0" lvl="0" indent="0">
              <a:buNone/>
            </a:pPr>
            <a:endParaRPr lang="fr-FR" dirty="0">
              <a:latin typeface="+mj-lt"/>
            </a:endParaRPr>
          </a:p>
          <a:p>
            <a:pPr lvl="0">
              <a:buFont typeface="Arial" panose="020B0604020202020204" pitchFamily="34" charset="0"/>
              <a:buChar char="•"/>
            </a:pPr>
            <a:endParaRPr lang="fr-FR" dirty="0">
              <a:latin typeface="+mj-lt"/>
            </a:endParaRPr>
          </a:p>
        </p:txBody>
      </p:sp>
      <p:sp>
        <p:nvSpPr>
          <p:cNvPr id="4" name="Espace réservé du pied de page 3">
            <a:extLst>
              <a:ext uri="{FF2B5EF4-FFF2-40B4-BE49-F238E27FC236}">
                <a16:creationId xmlns:a16="http://schemas.microsoft.com/office/drawing/2014/main" id="{02180AC2-E54A-DC44-AC9E-AB78DFAD91B6}"/>
              </a:ext>
            </a:extLst>
          </p:cNvPr>
          <p:cNvSpPr>
            <a:spLocks noGrp="1"/>
          </p:cNvSpPr>
          <p:nvPr>
            <p:ph type="ftr" sz="quarter" idx="11"/>
          </p:nvPr>
        </p:nvSpPr>
        <p:spPr/>
        <p:txBody>
          <a:bodyPr/>
          <a:lstStyle/>
          <a:p>
            <a:r>
              <a:rPr lang="fr-FR"/>
              <a:t>PWF_FMOB_Mars_2025</a:t>
            </a:r>
          </a:p>
        </p:txBody>
      </p:sp>
      <p:sp>
        <p:nvSpPr>
          <p:cNvPr id="6" name="Espace réservé du numéro de diapositive 5">
            <a:extLst>
              <a:ext uri="{FF2B5EF4-FFF2-40B4-BE49-F238E27FC236}">
                <a16:creationId xmlns:a16="http://schemas.microsoft.com/office/drawing/2014/main" id="{C469DA1B-7F41-C021-D9D0-EF4A93B2B53A}"/>
              </a:ext>
            </a:extLst>
          </p:cNvPr>
          <p:cNvSpPr>
            <a:spLocks noGrp="1"/>
          </p:cNvSpPr>
          <p:nvPr>
            <p:ph type="sldNum" sz="quarter" idx="12"/>
          </p:nvPr>
        </p:nvSpPr>
        <p:spPr/>
        <p:txBody>
          <a:bodyPr/>
          <a:lstStyle/>
          <a:p>
            <a:fld id="{E4D72145-4092-4AE1-9643-D15D8F9894BE}" type="slidenum">
              <a:rPr lang="fr-FR" smtClean="0"/>
              <a:t>60</a:t>
            </a:fld>
            <a:endParaRPr lang="fr-FR"/>
          </a:p>
        </p:txBody>
      </p:sp>
    </p:spTree>
    <p:extLst>
      <p:ext uri="{BB962C8B-B14F-4D97-AF65-F5344CB8AC3E}">
        <p14:creationId xmlns:p14="http://schemas.microsoft.com/office/powerpoint/2010/main" val="690669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re 1"/>
          <p:cNvSpPr>
            <a:spLocks noGrp="1"/>
          </p:cNvSpPr>
          <p:nvPr>
            <p:ph type="title"/>
          </p:nvPr>
        </p:nvSpPr>
        <p:spPr>
          <a:xfrm>
            <a:off x="228601" y="100229"/>
            <a:ext cx="11125200" cy="1301509"/>
          </a:xfrm>
        </p:spPr>
        <p:txBody>
          <a:bodyPr>
            <a:noAutofit/>
          </a:bodyPr>
          <a:lstStyle/>
          <a:p>
            <a:br>
              <a:rPr lang="fr-FR" sz="4000" dirty="0">
                <a:solidFill>
                  <a:srgbClr val="006B7C"/>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À la naissance</a:t>
            </a:r>
            <a:br>
              <a:rPr lang="fr-FR" sz="4000" dirty="0">
                <a:solidFill>
                  <a:schemeClr val="tx1"/>
                </a:solidFill>
                <a:latin typeface="Century Gothic" panose="020B0502020202020204" pitchFamily="34" charset="0"/>
                <a:ea typeface="ＭＳ Ｐゴシック" charset="0"/>
                <a:cs typeface="ＭＳ Ｐゴシック" charset="0"/>
              </a:rPr>
            </a:br>
            <a:r>
              <a:rPr lang="fr-FR" sz="4000" dirty="0">
                <a:solidFill>
                  <a:schemeClr val="tx1"/>
                </a:solidFill>
                <a:latin typeface="Century Gothic" panose="020B0502020202020204" pitchFamily="34" charset="0"/>
                <a:ea typeface="ＭＳ Ｐゴシック" charset="0"/>
                <a:cs typeface="ＭＳ Ｐゴシック" charset="0"/>
              </a:rPr>
              <a:t>U</a:t>
            </a:r>
            <a:r>
              <a:rPr lang="fr-FR" sz="4000" dirty="0">
                <a:solidFill>
                  <a:schemeClr val="tx1"/>
                </a:solidFill>
                <a:latin typeface="Century Gothic" panose="020B0502020202020204" pitchFamily="34" charset="0"/>
                <a:ea typeface="ＭＳ Ｐゴシック" charset="0"/>
              </a:rPr>
              <a:t>n « bébé sans mode d’emploi »</a:t>
            </a:r>
            <a:br>
              <a:rPr lang="fr-FR" sz="40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rPr>
            </a:br>
            <a:endParaRPr lang="fr-FR" sz="4000" dirty="0">
              <a:solidFill>
                <a:schemeClr val="tx1"/>
              </a:solidFill>
              <a:latin typeface="Century Gothic" panose="020B0502020202020204" pitchFamily="34" charset="0"/>
              <a:ea typeface="ＭＳ Ｐゴシック" charset="0"/>
              <a:cs typeface="ＭＳ Ｐゴシック" charset="0"/>
            </a:endParaRPr>
          </a:p>
        </p:txBody>
      </p:sp>
      <p:sp>
        <p:nvSpPr>
          <p:cNvPr id="3" name="Espace réservé du contenu 2"/>
          <p:cNvSpPr>
            <a:spLocks noGrp="1"/>
          </p:cNvSpPr>
          <p:nvPr>
            <p:ph idx="1"/>
          </p:nvPr>
        </p:nvSpPr>
        <p:spPr>
          <a:xfrm>
            <a:off x="228601" y="1626919"/>
            <a:ext cx="27596951" cy="4865954"/>
          </a:xfrm>
        </p:spPr>
        <p:txBody>
          <a:bodyPr>
            <a:noAutofit/>
          </a:bodyPr>
          <a:lstStyle/>
          <a:p>
            <a:pPr marL="228600" lvl="1">
              <a:spcBef>
                <a:spcPts val="1000"/>
              </a:spcBef>
              <a:buClr>
                <a:srgbClr val="31859C"/>
              </a:buClr>
              <a:buSzPct val="100000"/>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Poupée de chiffon +++     </a:t>
            </a:r>
            <a:r>
              <a:rPr lang="fr-FR" sz="2200"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(hypotonie axiale majeure)</a:t>
            </a:r>
          </a:p>
          <a:p>
            <a:pPr lvl="1">
              <a:buClr>
                <a:srgbClr val="31859C"/>
              </a:buClr>
              <a:buSzPct val="100000"/>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Pas de pleurs</a:t>
            </a:r>
          </a:p>
          <a:p>
            <a:pPr lvl="1">
              <a:buClr>
                <a:srgbClr val="31859C"/>
              </a:buClr>
              <a:buSzPct val="100000"/>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Déficit des interactions précoces (mimiques, regard …)</a:t>
            </a:r>
          </a:p>
          <a:p>
            <a:pPr lvl="1">
              <a:buClr>
                <a:srgbClr val="31859C"/>
              </a:buClr>
              <a:buSzPct val="100000"/>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Pas de réflexe de succion ⌉</a:t>
            </a:r>
          </a:p>
          <a:p>
            <a:pPr lvl="1" eaLnBrk="1" hangingPunct="1">
              <a:lnSpc>
                <a:spcPct val="90000"/>
              </a:lnSpc>
              <a:buClr>
                <a:srgbClr val="31859C"/>
              </a:buClr>
              <a:buSzPct val="100000"/>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Déficit de la déglutition     ⌋</a:t>
            </a:r>
            <a:endParaRPr lang="fr-FR" sz="2200" i="1"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endParaRPr>
          </a:p>
          <a:p>
            <a:pPr lvl="1" eaLnBrk="1" hangingPunct="1">
              <a:lnSpc>
                <a:spcPct val="90000"/>
              </a:lnSpc>
              <a:buClr>
                <a:srgbClr val="31859C"/>
              </a:buClr>
              <a:buSzPct val="100000"/>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Allaitement, nourrissage très difficile, voire impossible</a:t>
            </a:r>
          </a:p>
          <a:p>
            <a:pPr marL="914400" lvl="4">
              <a:buClr>
                <a:srgbClr val="31859C"/>
              </a:buClr>
              <a:buSzPct val="100000"/>
              <a:buFont typeface="Wingdings" pitchFamily="2" charset="2"/>
              <a:buChar char="à"/>
              <a:defRPr/>
            </a:pPr>
            <a:r>
              <a:rPr lang="fr-FR" sz="2200"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rPr>
              <a:t> Impact sur la relation mère-bébé et construction </a:t>
            </a:r>
            <a:r>
              <a:rPr lang="fr-FR" sz="2200"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du lien(attachement)</a:t>
            </a:r>
          </a:p>
          <a:p>
            <a:pPr>
              <a:buSzPct val="100000"/>
              <a:buFont typeface="Arial" panose="020B0604020202020204" pitchFamily="34" charset="0"/>
              <a:buChar char="•"/>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Hospitalisation néonatalogie (SNG)</a:t>
            </a:r>
          </a:p>
          <a:p>
            <a:pPr>
              <a:buSzPct val="100000"/>
              <a:buFont typeface="Arial" panose="020B0604020202020204" pitchFamily="34" charset="0"/>
              <a:buChar char="•"/>
              <a:defRPr/>
            </a:pP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sym typeface="Wingdings"/>
              </a:rPr>
              <a:t>Mise en place d’un </a:t>
            </a:r>
            <a:r>
              <a:rPr lang="fr-FR" sz="22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rPr>
              <a:t>accompagnement précoce et multidisciplinaire</a:t>
            </a:r>
          </a:p>
          <a:p>
            <a:pPr>
              <a:buSzPct val="100000"/>
              <a:buFont typeface="Arial" panose="020B0604020202020204" pitchFamily="34" charset="0"/>
              <a:buChar char="•"/>
              <a:defRPr/>
            </a:pPr>
            <a:r>
              <a:rPr lang="fr-FR" sz="2200"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rPr>
              <a:t>Intrication du rôle parent/soignant</a:t>
            </a:r>
          </a:p>
          <a:p>
            <a:pPr>
              <a:buSzPct val="100000"/>
              <a:buFont typeface="Arial" panose="020B0604020202020204" pitchFamily="34" charset="0"/>
              <a:buChar char="•"/>
              <a:defRPr/>
            </a:pPr>
            <a:r>
              <a:rPr lang="fr-FR" sz="2200"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rPr>
              <a:t>Traitement précoce par hormone de croissance </a:t>
            </a:r>
            <a:r>
              <a:rPr lang="fr-FR" sz="2200" dirty="0">
                <a:latin typeface="Century Gothic" panose="020B0502020202020204" pitchFamily="34" charset="0"/>
              </a:rPr>
              <a:t>(taille, tonus musculaire, fatigabilité)</a:t>
            </a:r>
          </a:p>
          <a:p>
            <a:pPr marL="0" indent="0" algn="just">
              <a:buSzPct val="100000"/>
              <a:buNone/>
              <a:defRPr/>
            </a:pPr>
            <a:r>
              <a:rPr lang="fr-FR" sz="2200" dirty="0">
                <a:latin typeface="Century Gothic" panose="020B0502020202020204" pitchFamily="34" charset="0"/>
              </a:rPr>
              <a:t>                       </a:t>
            </a:r>
            <a:r>
              <a:rPr lang="fr-FR" sz="2200" b="1" dirty="0">
                <a:latin typeface="Century Gothic" panose="020B0502020202020204" pitchFamily="34" charset="0"/>
              </a:rPr>
              <a:t>Mais contrôle alimentaire et activité physique indispensables</a:t>
            </a:r>
            <a:endParaRPr lang="fr-FR" sz="2200" b="1" dirty="0"/>
          </a:p>
          <a:p>
            <a:pPr>
              <a:buSzPct val="100000"/>
              <a:buFont typeface="Arial" panose="020B0604020202020204" pitchFamily="34" charset="0"/>
              <a:buChar char="•"/>
              <a:defRPr/>
            </a:pPr>
            <a:endParaRPr lang="fr-FR" sz="2200" u="sng"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endParaRPr>
          </a:p>
          <a:p>
            <a:pPr marL="0" indent="0">
              <a:buSzPct val="100000"/>
              <a:buNone/>
              <a:defRPr/>
            </a:pPr>
            <a:endParaRPr lang="fr-FR" sz="2200"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sym typeface="Wingdings"/>
            </a:endParaRPr>
          </a:p>
          <a:p>
            <a:pPr marL="0" indent="0">
              <a:buSzPct val="100000"/>
              <a:buNone/>
              <a:defRPr/>
            </a:pPr>
            <a:endParaRPr lang="fr-FR" sz="2400" dirty="0">
              <a:ln w="0"/>
              <a:effectLst>
                <a:outerShdw blurRad="38100" dist="19050" dir="2700000" algn="tl" rotWithShape="0">
                  <a:schemeClr val="dk1">
                    <a:alpha val="40000"/>
                  </a:schemeClr>
                </a:outerShdw>
              </a:effectLst>
              <a:latin typeface="Century Gothic" panose="020B0502020202020204" pitchFamily="34" charset="0"/>
              <a:ea typeface="ＭＳ Ｐゴシック" charset="0"/>
              <a:sym typeface="Wingdings"/>
            </a:endParaRPr>
          </a:p>
          <a:p>
            <a:pPr marL="39688" indent="0">
              <a:spcBef>
                <a:spcPts val="0"/>
              </a:spcBef>
              <a:buSzPct val="100000"/>
              <a:buNone/>
              <a:defRPr/>
            </a:pPr>
            <a:r>
              <a:rPr lang="fr-FR" sz="2400" dirty="0">
                <a:ln w="0"/>
                <a:effectLst>
                  <a:outerShdw blurRad="38100" dist="19050" dir="2700000" algn="tl" rotWithShape="0">
                    <a:schemeClr val="dk1">
                      <a:alpha val="40000"/>
                    </a:schemeClr>
                  </a:outerShdw>
                </a:effectLst>
                <a:latin typeface="+mj-lt"/>
                <a:ea typeface="ＭＳ Ｐゴシック" charset="0"/>
                <a:cs typeface="ＭＳ Ｐゴシック" charset="0"/>
                <a:sym typeface="Wingdings"/>
              </a:rPr>
              <a:t>	</a:t>
            </a:r>
            <a:endParaRPr lang="fr-FR" b="1" dirty="0">
              <a:ln w="0"/>
              <a:solidFill>
                <a:srgbClr val="FF0000"/>
              </a:solidFill>
              <a:effectLst>
                <a:outerShdw blurRad="38100" dist="19050" dir="2700000" algn="tl" rotWithShape="0">
                  <a:schemeClr val="dk1">
                    <a:alpha val="40000"/>
                  </a:schemeClr>
                </a:outerShdw>
              </a:effectLst>
              <a:latin typeface="+mj-lt"/>
              <a:ea typeface="ＭＳ Ｐゴシック" charset="0"/>
              <a:cs typeface="ＭＳ Ｐゴシック" charset="0"/>
              <a:sym typeface="Wingdings"/>
            </a:endParaRPr>
          </a:p>
        </p:txBody>
      </p:sp>
      <p:sp>
        <p:nvSpPr>
          <p:cNvPr id="4" name="Espace réservé du pied de page 3">
            <a:extLst>
              <a:ext uri="{FF2B5EF4-FFF2-40B4-BE49-F238E27FC236}">
                <a16:creationId xmlns:a16="http://schemas.microsoft.com/office/drawing/2014/main" id="{16C2A7B6-D6B5-5944-95C8-6C64449E60D6}"/>
              </a:ext>
            </a:extLst>
          </p:cNvPr>
          <p:cNvSpPr>
            <a:spLocks noGrp="1"/>
          </p:cNvSpPr>
          <p:nvPr>
            <p:ph type="ftr" sz="quarter" idx="11"/>
          </p:nvPr>
        </p:nvSpPr>
        <p:spPr/>
        <p:txBody>
          <a:bodyPr/>
          <a:lstStyle/>
          <a:p>
            <a:r>
              <a:rPr lang="fr-FR"/>
              <a:t>PWF_FMOB_Mars_2025</a:t>
            </a:r>
            <a:endParaRPr lang="fr-FR" dirty="0"/>
          </a:p>
        </p:txBody>
      </p:sp>
      <p:pic>
        <p:nvPicPr>
          <p:cNvPr id="6" name="Image 5" descr="Une image contenant texte, caleçon&#10;&#10;Description générée automatiquement">
            <a:extLst>
              <a:ext uri="{FF2B5EF4-FFF2-40B4-BE49-F238E27FC236}">
                <a16:creationId xmlns:a16="http://schemas.microsoft.com/office/drawing/2014/main" id="{F2DBFF81-4CDD-C84A-9958-5CBD0C785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466" y="1695084"/>
            <a:ext cx="2854933" cy="2184190"/>
          </a:xfrm>
          <a:prstGeom prst="rect">
            <a:avLst/>
          </a:prstGeom>
        </p:spPr>
      </p:pic>
      <p:sp>
        <p:nvSpPr>
          <p:cNvPr id="9" name="ZoneTexte 8">
            <a:extLst>
              <a:ext uri="{FF2B5EF4-FFF2-40B4-BE49-F238E27FC236}">
                <a16:creationId xmlns:a16="http://schemas.microsoft.com/office/drawing/2014/main" id="{2E72205C-134F-B5E2-6036-61F1BD4AAB97}"/>
              </a:ext>
            </a:extLst>
          </p:cNvPr>
          <p:cNvSpPr txBox="1"/>
          <p:nvPr/>
        </p:nvSpPr>
        <p:spPr>
          <a:xfrm>
            <a:off x="4785717" y="2937164"/>
            <a:ext cx="4114800" cy="397032"/>
          </a:xfrm>
          <a:prstGeom prst="rect">
            <a:avLst/>
          </a:prstGeom>
          <a:noFill/>
        </p:spPr>
        <p:txBody>
          <a:bodyPr wrap="square" rtlCol="0">
            <a:spAutoFit/>
          </a:bodyPr>
          <a:lstStyle/>
          <a:p>
            <a:pPr>
              <a:lnSpc>
                <a:spcPct val="90000"/>
              </a:lnSpc>
              <a:spcBef>
                <a:spcPts val="1000"/>
              </a:spcBef>
              <a:buClr>
                <a:srgbClr val="31859C"/>
              </a:buClr>
              <a:buSzPct val="100000"/>
              <a:defRPr/>
            </a:pPr>
            <a:r>
              <a:rPr lang="fr-FR" sz="2200" u="sng" dirty="0">
                <a:ln w="0"/>
                <a:solidFill>
                  <a:srgbClr val="31859C"/>
                </a:solidFill>
                <a:effectLst>
                  <a:outerShdw blurRad="38100" dist="19050" dir="2700000" algn="tl" rotWithShape="0">
                    <a:schemeClr val="dk1">
                      <a:alpha val="40000"/>
                    </a:schemeClr>
                  </a:outerShdw>
                </a:effectLst>
                <a:latin typeface="Century Gothic" panose="020B0502020202020204" pitchFamily="34" charset="0"/>
                <a:ea typeface="ＭＳ Ｐゴシック" charset="0"/>
                <a:cs typeface="ＭＳ Ｐゴシック" charset="0"/>
              </a:rPr>
              <a:t>Anorexie du nourrisson</a:t>
            </a:r>
          </a:p>
        </p:txBody>
      </p:sp>
      <p:sp>
        <p:nvSpPr>
          <p:cNvPr id="5" name="Espace réservé du numéro de diapositive 4">
            <a:extLst>
              <a:ext uri="{FF2B5EF4-FFF2-40B4-BE49-F238E27FC236}">
                <a16:creationId xmlns:a16="http://schemas.microsoft.com/office/drawing/2014/main" id="{30A81116-4836-D4AB-4D59-51EB30FA1BF9}"/>
              </a:ext>
            </a:extLst>
          </p:cNvPr>
          <p:cNvSpPr>
            <a:spLocks noGrp="1"/>
          </p:cNvSpPr>
          <p:nvPr>
            <p:ph type="sldNum" sz="quarter" idx="12"/>
          </p:nvPr>
        </p:nvSpPr>
        <p:spPr/>
        <p:txBody>
          <a:bodyPr/>
          <a:lstStyle/>
          <a:p>
            <a:fld id="{E4D72145-4092-4AE1-9643-D15D8F9894BE}" type="slidenum">
              <a:rPr lang="fr-FR" smtClean="0"/>
              <a:t>7</a:t>
            </a:fld>
            <a:endParaRPr lang="fr-FR"/>
          </a:p>
        </p:txBody>
      </p:sp>
    </p:spTree>
    <p:extLst>
      <p:ext uri="{BB962C8B-B14F-4D97-AF65-F5344CB8AC3E}">
        <p14:creationId xmlns:p14="http://schemas.microsoft.com/office/powerpoint/2010/main" val="158147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re 1"/>
          <p:cNvSpPr>
            <a:spLocks noGrp="1"/>
          </p:cNvSpPr>
          <p:nvPr>
            <p:ph type="title"/>
          </p:nvPr>
        </p:nvSpPr>
        <p:spPr>
          <a:xfrm>
            <a:off x="424543" y="247973"/>
            <a:ext cx="10929257" cy="1153765"/>
          </a:xfrm>
        </p:spPr>
        <p:txBody>
          <a:bodyPr>
            <a:normAutofit fontScale="90000"/>
          </a:bodyPr>
          <a:lstStyle/>
          <a:p>
            <a:r>
              <a:rPr lang="fr-FR" sz="4400" dirty="0">
                <a:solidFill>
                  <a:schemeClr val="tx1"/>
                </a:solidFill>
                <a:latin typeface="Century Gothic" panose="020B0502020202020204" pitchFamily="34" charset="0"/>
                <a:ea typeface="ＭＳ Ｐゴシック" charset="0"/>
                <a:cs typeface="ＭＳ Ｐゴシック" charset="0"/>
              </a:rPr>
              <a:t>Petite enfance</a:t>
            </a:r>
            <a:br>
              <a:rPr lang="fr-FR" dirty="0">
                <a:solidFill>
                  <a:schemeClr val="tx2">
                    <a:lumMod val="75000"/>
                  </a:schemeClr>
                </a:solidFill>
                <a:latin typeface="Comic Sans MS" charset="0"/>
                <a:ea typeface="ＭＳ Ｐゴシック" charset="0"/>
                <a:cs typeface="ＭＳ Ｐゴシック" charset="0"/>
              </a:rPr>
            </a:br>
            <a:endParaRPr lang="fr-FR" dirty="0">
              <a:solidFill>
                <a:schemeClr val="tx2">
                  <a:lumMod val="75000"/>
                </a:schemeClr>
              </a:solidFill>
              <a:latin typeface="Comic Sans MS" charset="0"/>
              <a:ea typeface="ＭＳ Ｐゴシック" charset="0"/>
              <a:cs typeface="ＭＳ Ｐゴシック" charset="0"/>
            </a:endParaRPr>
          </a:p>
        </p:txBody>
      </p:sp>
      <p:sp>
        <p:nvSpPr>
          <p:cNvPr id="3" name="Espace réservé du contenu 2"/>
          <p:cNvSpPr>
            <a:spLocks noGrp="1"/>
          </p:cNvSpPr>
          <p:nvPr>
            <p:ph idx="1"/>
          </p:nvPr>
        </p:nvSpPr>
        <p:spPr>
          <a:xfrm>
            <a:off x="424543" y="1616529"/>
            <a:ext cx="10051869" cy="4739821"/>
          </a:xfrm>
        </p:spPr>
        <p:txBody>
          <a:bodyPr>
            <a:noAutofit/>
          </a:bodyPr>
          <a:lstStyle/>
          <a:p>
            <a:pPr>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Développement psychomoteur retardé</a:t>
            </a:r>
          </a:p>
          <a:p>
            <a:pPr>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Troubles phonologiques (voix nasonnée)</a:t>
            </a:r>
          </a:p>
          <a:p>
            <a:pPr>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Communication verbale retardée ou difficile </a:t>
            </a:r>
          </a:p>
          <a:p>
            <a:pPr marL="0" indent="0">
              <a:spcBef>
                <a:spcPts val="0"/>
              </a:spcBef>
              <a:buSzPct val="100000"/>
              <a:buNone/>
              <a:defRPr/>
            </a:pPr>
            <a:r>
              <a:rPr lang="fr-FR" sz="2400" dirty="0">
                <a:latin typeface="Century Gothic" panose="020B0502020202020204" pitchFamily="34" charset="0"/>
                <a:ea typeface="ＭＳ Ｐゴシック" charset="0"/>
                <a:cs typeface="ＭＳ Ｐゴシック" charset="0"/>
              </a:rPr>
              <a:t>	</a:t>
            </a:r>
            <a:r>
              <a:rPr lang="fr-FR" sz="2400" dirty="0">
                <a:latin typeface="Century Gothic" panose="020B0502020202020204" pitchFamily="34" charset="0"/>
                <a:sym typeface="Wingdings"/>
              </a:rPr>
              <a:t>  </a:t>
            </a:r>
            <a:r>
              <a:rPr lang="fr-FR" sz="2400" dirty="0">
                <a:latin typeface="Century Gothic" panose="020B0502020202020204" pitchFamily="34" charset="0"/>
                <a:ea typeface="ＭＳ Ｐゴシック" charset="0"/>
                <a:cs typeface="ＭＳ Ｐゴシック" charset="0"/>
              </a:rPr>
              <a:t>aides à la communication et au langage (CAA)</a:t>
            </a:r>
          </a:p>
          <a:p>
            <a:pPr marL="0" indent="0">
              <a:spcBef>
                <a:spcPts val="0"/>
              </a:spcBef>
              <a:buSzPct val="100000"/>
              <a:buNone/>
              <a:defRPr/>
            </a:pPr>
            <a:r>
              <a:rPr lang="fr-FR" sz="2400" dirty="0">
                <a:latin typeface="Century Gothic" panose="020B0502020202020204" pitchFamily="34" charset="0"/>
                <a:ea typeface="ＭＳ Ｐゴシック" charset="0"/>
                <a:cs typeface="ＭＳ Ｐゴシック" charset="0"/>
              </a:rPr>
              <a:t>		- </a:t>
            </a:r>
            <a:r>
              <a:rPr lang="fr-FR" sz="2400" dirty="0">
                <a:latin typeface="Century Gothic" panose="020B0502020202020204" pitchFamily="34" charset="0"/>
                <a:ea typeface="ＭＳ Ｐゴシック" charset="0"/>
                <a:cs typeface="ＭＳ Ｐゴシック" charset="0"/>
                <a:sym typeface="Wingdings"/>
              </a:rPr>
              <a:t> L</a:t>
            </a:r>
            <a:r>
              <a:rPr lang="fr-FR" sz="2400" dirty="0">
                <a:latin typeface="Century Gothic" panose="020B0502020202020204" pitchFamily="34" charset="0"/>
                <a:ea typeface="ＭＳ Ｐゴシック" charset="0"/>
                <a:cs typeface="ＭＳ Ｐゴシック" charset="0"/>
              </a:rPr>
              <a:t>angage des signes accompagné de la parole</a:t>
            </a:r>
          </a:p>
          <a:p>
            <a:pPr marL="0" indent="0">
              <a:spcBef>
                <a:spcPts val="0"/>
              </a:spcBef>
              <a:buSzPct val="100000"/>
              <a:buNone/>
              <a:defRPr/>
            </a:pPr>
            <a:r>
              <a:rPr lang="fr-FR" sz="2400" dirty="0">
                <a:latin typeface="Century Gothic" panose="020B0502020202020204" pitchFamily="34" charset="0"/>
                <a:ea typeface="ＭＳ Ｐゴシック" charset="0"/>
                <a:cs typeface="ＭＳ Ｐゴシック" charset="0"/>
              </a:rPr>
              <a:t>		(dès 6 mois)  </a:t>
            </a:r>
          </a:p>
          <a:p>
            <a:pPr marL="0" indent="0">
              <a:spcBef>
                <a:spcPts val="0"/>
              </a:spcBef>
              <a:buSzPct val="100000"/>
              <a:buNone/>
              <a:defRPr/>
            </a:pPr>
            <a:r>
              <a:rPr lang="fr-FR" sz="2400" dirty="0">
                <a:latin typeface="Century Gothic" panose="020B0502020202020204" pitchFamily="34" charset="0"/>
                <a:ea typeface="ＭＳ Ｐゴシック" charset="0"/>
                <a:cs typeface="ＭＳ Ｐゴシック" charset="0"/>
                <a:sym typeface="Wingdings"/>
              </a:rPr>
              <a:t>		-  </a:t>
            </a:r>
            <a:r>
              <a:rPr lang="fr-FR" sz="2400" dirty="0">
                <a:latin typeface="Century Gothic" panose="020B0502020202020204" pitchFamily="34" charset="0"/>
                <a:ea typeface="ＭＳ Ｐゴシック" charset="0"/>
                <a:cs typeface="ＭＳ Ｐゴシック" charset="0"/>
              </a:rPr>
              <a:t>Makaton</a:t>
            </a:r>
          </a:p>
          <a:p>
            <a:pPr marL="0" indent="0">
              <a:spcBef>
                <a:spcPts val="0"/>
              </a:spcBef>
              <a:buSzPct val="100000"/>
              <a:buNone/>
              <a:defRPr/>
            </a:pPr>
            <a:endParaRPr lang="fr-FR" sz="800" b="1" dirty="0">
              <a:latin typeface="Century Gothic" panose="020B0502020202020204" pitchFamily="34" charset="0"/>
              <a:ea typeface="ＭＳ Ｐゴシック" charset="0"/>
              <a:cs typeface="ＭＳ Ｐゴシック" charset="0"/>
            </a:endParaRPr>
          </a:p>
          <a:p>
            <a:pPr>
              <a:spcBef>
                <a:spcPts val="0"/>
              </a:spcBef>
              <a:buSzPct val="100000"/>
              <a:buFont typeface="Arial" panose="020B0604020202020204" pitchFamily="34" charset="0"/>
              <a:buChar char="•"/>
              <a:defRPr/>
            </a:pPr>
            <a:r>
              <a:rPr lang="fr-FR" sz="2400" b="1" dirty="0">
                <a:latin typeface="Century Gothic" panose="020B0502020202020204" pitchFamily="34" charset="0"/>
                <a:ea typeface="ＭＳ Ｐゴシック" charset="0"/>
                <a:cs typeface="ＭＳ Ｐゴシック" charset="0"/>
              </a:rPr>
              <a:t>Conscience précoce de sa différence, du regard des autres</a:t>
            </a:r>
          </a:p>
          <a:p>
            <a:pPr marL="0" indent="0">
              <a:spcBef>
                <a:spcPts val="0"/>
              </a:spcBef>
              <a:buSzPct val="100000"/>
              <a:buNone/>
              <a:defRPr/>
            </a:pPr>
            <a:endParaRPr lang="fr-FR" sz="800" dirty="0">
              <a:latin typeface="Century Gothic" panose="020B0502020202020204" pitchFamily="34" charset="0"/>
              <a:ea typeface="ＭＳ Ｐゴシック" charset="0"/>
              <a:cs typeface="ＭＳ Ｐゴシック" charset="0"/>
            </a:endParaRPr>
          </a:p>
          <a:p>
            <a:pPr eaLnBrk="1" hangingPunct="1">
              <a:lnSpc>
                <a:spcPct val="90000"/>
              </a:lnSpc>
              <a:spcBef>
                <a:spcPts val="0"/>
              </a:spcBef>
              <a:buSzPct val="100000"/>
              <a:buFont typeface="Arial" panose="020B0604020202020204" pitchFamily="34" charset="0"/>
              <a:buChar char="•"/>
              <a:defRPr/>
            </a:pPr>
            <a:r>
              <a:rPr lang="fr-FR" sz="2400" dirty="0">
                <a:latin typeface="Century Gothic" panose="020B0502020202020204" pitchFamily="34" charset="0"/>
                <a:ea typeface="ＭＳ Ｐゴシック" charset="0"/>
                <a:cs typeface="ＭＳ Ｐゴシック" charset="0"/>
              </a:rPr>
              <a:t>Vers 2-3 ans</a:t>
            </a:r>
          </a:p>
          <a:p>
            <a:pPr lvl="1">
              <a:spcBef>
                <a:spcPts val="0"/>
              </a:spcBef>
              <a:buClr>
                <a:srgbClr val="31859C"/>
              </a:buClr>
              <a:buSzPct val="100000"/>
              <a:defRPr/>
            </a:pPr>
            <a:r>
              <a:rPr lang="fr-FR" dirty="0">
                <a:latin typeface="Century Gothic" panose="020B0502020202020204" pitchFamily="34" charset="0"/>
                <a:ea typeface="ＭＳ Ｐゴシック" charset="0"/>
                <a:cs typeface="ＭＳ Ｐゴシック" charset="0"/>
              </a:rPr>
              <a:t>Prise de poids soudaine, puis</a:t>
            </a:r>
          </a:p>
          <a:p>
            <a:pPr lvl="1">
              <a:spcBef>
                <a:spcPts val="0"/>
              </a:spcBef>
              <a:buClr>
                <a:srgbClr val="31859C"/>
              </a:buClr>
              <a:buSzPct val="100000"/>
              <a:defRPr/>
            </a:pPr>
            <a:r>
              <a:rPr lang="fr-FR" dirty="0">
                <a:latin typeface="Century Gothic" panose="020B0502020202020204" pitchFamily="34" charset="0"/>
                <a:ea typeface="ＭＳ Ｐゴシック" charset="0"/>
                <a:cs typeface="ＭＳ Ｐゴシック" charset="0"/>
              </a:rPr>
              <a:t>Développement de l’intérêt très marqué pour la nourriture</a:t>
            </a:r>
            <a:endParaRPr lang="fr-FR" sz="1200" i="1" dirty="0">
              <a:latin typeface="Century Gothic" panose="020B0502020202020204" pitchFamily="34" charset="0"/>
              <a:ea typeface="ＭＳ Ｐゴシック" charset="0"/>
              <a:cs typeface="ＭＳ Ｐゴシック" charset="0"/>
            </a:endParaRPr>
          </a:p>
          <a:p>
            <a:pPr marL="39688" indent="0" algn="ctr">
              <a:spcBef>
                <a:spcPts val="0"/>
              </a:spcBef>
              <a:buNone/>
              <a:defRPr/>
            </a:pPr>
            <a:endParaRPr lang="fr-FR" sz="800" i="1" dirty="0">
              <a:latin typeface="Century Gothic" panose="020B0502020202020204" pitchFamily="34" charset="0"/>
              <a:ea typeface="ＭＳ Ｐゴシック" charset="0"/>
              <a:cs typeface="ＭＳ Ｐゴシック" charset="0"/>
            </a:endParaRPr>
          </a:p>
          <a:p>
            <a:pPr marL="39688" indent="0" algn="ctr">
              <a:spcBef>
                <a:spcPts val="0"/>
              </a:spcBef>
              <a:buNone/>
              <a:defRPr/>
            </a:pPr>
            <a:r>
              <a:rPr lang="fr-FR" sz="2400" b="1" i="1" dirty="0">
                <a:latin typeface="Century Gothic" panose="020B0502020202020204" pitchFamily="34" charset="0"/>
                <a:ea typeface="ＭＳ Ｐゴシック" charset="0"/>
                <a:cs typeface="ＭＳ Ｐゴシック" charset="0"/>
              </a:rPr>
              <a:t>ANOREXIE initiale </a:t>
            </a:r>
            <a:r>
              <a:rPr lang="fr-FR" sz="2400" b="1" dirty="0">
                <a:latin typeface="Century Gothic" panose="020B0502020202020204" pitchFamily="34" charset="0"/>
                <a:ea typeface="ＭＳ Ｐゴシック" charset="0"/>
                <a:cs typeface="ＭＳ Ｐゴシック" charset="0"/>
                <a:sym typeface="Wingdings"/>
              </a:rPr>
              <a:t></a:t>
            </a:r>
            <a:r>
              <a:rPr lang="fr-FR" sz="2400" b="1" i="1" dirty="0">
                <a:latin typeface="Century Gothic" panose="020B0502020202020204" pitchFamily="34" charset="0"/>
                <a:ea typeface="ＭＳ Ｐゴシック" charset="0"/>
                <a:cs typeface="ＭＳ Ｐゴシック" charset="0"/>
              </a:rPr>
              <a:t> HYPERPHAGIE </a:t>
            </a:r>
          </a:p>
          <a:p>
            <a:pPr marL="39688" indent="0" algn="ctr">
              <a:spcBef>
                <a:spcPts val="0"/>
              </a:spcBef>
              <a:buNone/>
              <a:defRPr/>
            </a:pPr>
            <a:endParaRPr lang="fr-FR" sz="800" dirty="0">
              <a:latin typeface="Century Gothic" panose="020B0502020202020204" pitchFamily="34" charset="0"/>
              <a:ea typeface="ＭＳ Ｐゴシック" charset="0"/>
              <a:cs typeface="ＭＳ Ｐゴシック" charset="0"/>
            </a:endParaRPr>
          </a:p>
          <a:p>
            <a:pPr lvl="1">
              <a:spcBef>
                <a:spcPts val="0"/>
              </a:spcBef>
              <a:buClr>
                <a:srgbClr val="31859C"/>
              </a:buClr>
              <a:defRPr/>
            </a:pPr>
            <a:r>
              <a:rPr lang="fr-FR" dirty="0">
                <a:latin typeface="Century Gothic" panose="020B0502020202020204" pitchFamily="34" charset="0"/>
                <a:ea typeface="ＭＳ Ｐゴシック" charset="0"/>
                <a:cs typeface="ＭＳ Ｐゴシック" charset="0"/>
              </a:rPr>
              <a:t>Premières colères brutales, déconcertantes</a:t>
            </a:r>
          </a:p>
        </p:txBody>
      </p:sp>
      <p:sp>
        <p:nvSpPr>
          <p:cNvPr id="4" name="Espace réservé du pied de page 3">
            <a:extLst>
              <a:ext uri="{FF2B5EF4-FFF2-40B4-BE49-F238E27FC236}">
                <a16:creationId xmlns:a16="http://schemas.microsoft.com/office/drawing/2014/main" id="{F209CD05-214C-CC4F-9C94-6E204274CFCC}"/>
              </a:ext>
            </a:extLst>
          </p:cNvPr>
          <p:cNvSpPr>
            <a:spLocks noGrp="1"/>
          </p:cNvSpPr>
          <p:nvPr>
            <p:ph type="ftr" sz="quarter" idx="11"/>
          </p:nvPr>
        </p:nvSpPr>
        <p:spPr/>
        <p:txBody>
          <a:bodyPr/>
          <a:lstStyle/>
          <a:p>
            <a:r>
              <a:rPr lang="fr-FR"/>
              <a:t>PWF_FMOB_Mars_2025</a:t>
            </a:r>
          </a:p>
        </p:txBody>
      </p:sp>
      <p:sp>
        <p:nvSpPr>
          <p:cNvPr id="5" name="Espace réservé du numéro de diapositive 4">
            <a:extLst>
              <a:ext uri="{FF2B5EF4-FFF2-40B4-BE49-F238E27FC236}">
                <a16:creationId xmlns:a16="http://schemas.microsoft.com/office/drawing/2014/main" id="{457B5961-ECB5-0233-5D6D-0815F24E7A03}"/>
              </a:ext>
            </a:extLst>
          </p:cNvPr>
          <p:cNvSpPr>
            <a:spLocks noGrp="1"/>
          </p:cNvSpPr>
          <p:nvPr>
            <p:ph type="sldNum" sz="quarter" idx="12"/>
          </p:nvPr>
        </p:nvSpPr>
        <p:spPr/>
        <p:txBody>
          <a:bodyPr/>
          <a:lstStyle/>
          <a:p>
            <a:fld id="{E4D72145-4092-4AE1-9643-D15D8F9894BE}" type="slidenum">
              <a:rPr lang="fr-FR" smtClean="0"/>
              <a:t>8</a:t>
            </a:fld>
            <a:endParaRPr lang="fr-FR"/>
          </a:p>
        </p:txBody>
      </p:sp>
    </p:spTree>
    <p:extLst>
      <p:ext uri="{BB962C8B-B14F-4D97-AF65-F5344CB8AC3E}">
        <p14:creationId xmlns:p14="http://schemas.microsoft.com/office/powerpoint/2010/main" val="2229127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pied de page 5"/>
          <p:cNvSpPr txBox="1">
            <a:spLocks noGrp="1"/>
          </p:cNvSpPr>
          <p:nvPr/>
        </p:nvSpPr>
        <p:spPr bwMode="auto">
          <a:xfrm>
            <a:off x="4038600" y="6245225"/>
            <a:ext cx="3960812"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rgbClr val="FFFFFF"/>
                </a:solidFill>
                <a:latin typeface="Arial" charset="0"/>
                <a:ea typeface="ヒラギノ角ゴ ProN W3" charset="0"/>
                <a:cs typeface="ヒラギノ角ゴ ProN W3" charset="0"/>
                <a:sym typeface="Arial" charset="0"/>
              </a:defRPr>
            </a:lvl1pPr>
            <a:lvl2pPr marL="742950" indent="-285750" eaLnBrk="0" hangingPunct="0">
              <a:defRPr sz="2400">
                <a:solidFill>
                  <a:srgbClr val="FFFFFF"/>
                </a:solidFill>
                <a:latin typeface="Arial" charset="0"/>
                <a:ea typeface="ヒラギノ角ゴ ProN W3" charset="0"/>
                <a:cs typeface="ヒラギノ角ゴ ProN W3" charset="0"/>
                <a:sym typeface="Arial" charset="0"/>
              </a:defRPr>
            </a:lvl2pPr>
            <a:lvl3pPr marL="1143000" indent="-228600" eaLnBrk="0" hangingPunct="0">
              <a:defRPr sz="2400">
                <a:solidFill>
                  <a:srgbClr val="FFFFFF"/>
                </a:solidFill>
                <a:latin typeface="Arial" charset="0"/>
                <a:ea typeface="ヒラギノ角ゴ ProN W3" charset="0"/>
                <a:cs typeface="ヒラギノ角ゴ ProN W3" charset="0"/>
                <a:sym typeface="Arial" charset="0"/>
              </a:defRPr>
            </a:lvl3pPr>
            <a:lvl4pPr marL="1600200" indent="-228600" eaLnBrk="0" hangingPunct="0">
              <a:defRPr sz="2400">
                <a:solidFill>
                  <a:srgbClr val="FFFFFF"/>
                </a:solidFill>
                <a:latin typeface="Arial" charset="0"/>
                <a:ea typeface="ヒラギノ角ゴ ProN W3" charset="0"/>
                <a:cs typeface="ヒラギノ角ゴ ProN W3" charset="0"/>
                <a:sym typeface="Arial" charset="0"/>
              </a:defRPr>
            </a:lvl4pPr>
            <a:lvl5pPr marL="2057400" indent="-228600" eaLnBrk="0" hangingPunct="0">
              <a:defRPr sz="2400">
                <a:solidFill>
                  <a:srgbClr val="FFFFFF"/>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FFFFFF"/>
                </a:solidFill>
                <a:latin typeface="Arial" charset="0"/>
                <a:ea typeface="ヒラギノ角ゴ ProN W3" charset="0"/>
                <a:cs typeface="ヒラギノ角ゴ ProN W3" charset="0"/>
                <a:sym typeface="Arial" charset="0"/>
              </a:defRPr>
            </a:lvl9pPr>
          </a:lstStyle>
          <a:p>
            <a:pPr algn="ctr" eaLnBrk="1" hangingPunct="1"/>
            <a:endParaRPr lang="fr-FR" sz="1200">
              <a:solidFill>
                <a:schemeClr val="tx1"/>
              </a:solidFill>
              <a:ea typeface="ＭＳ Ｐゴシック" charset="0"/>
              <a:cs typeface="ＭＳ Ｐゴシック" charset="0"/>
            </a:endParaRPr>
          </a:p>
        </p:txBody>
      </p:sp>
      <p:sp>
        <p:nvSpPr>
          <p:cNvPr id="78851" name="Rectangle 2"/>
          <p:cNvSpPr>
            <a:spLocks noGrp="1" noRot="1" noChangeArrowheads="1"/>
          </p:cNvSpPr>
          <p:nvPr>
            <p:ph type="title"/>
          </p:nvPr>
        </p:nvSpPr>
        <p:spPr>
          <a:xfrm>
            <a:off x="214313" y="334835"/>
            <a:ext cx="10773985" cy="792163"/>
          </a:xfrm>
        </p:spPr>
        <p:txBody>
          <a:bodyPr>
            <a:normAutofit/>
          </a:bodyPr>
          <a:lstStyle/>
          <a:p>
            <a:pPr eaLnBrk="1" hangingPunct="1"/>
            <a:r>
              <a:rPr lang="fr-FR" sz="4000" dirty="0">
                <a:solidFill>
                  <a:schemeClr val="tx1"/>
                </a:solidFill>
                <a:latin typeface="Century Gothic" panose="020B0502020202020204" pitchFamily="34" charset="0"/>
                <a:ea typeface="ＭＳ Ｐゴシック" charset="0"/>
                <a:cs typeface="ＭＳ Ｐゴシック" charset="0"/>
              </a:rPr>
              <a:t>Enfance, école maternelle, école primaire</a:t>
            </a:r>
          </a:p>
        </p:txBody>
      </p:sp>
      <p:sp>
        <p:nvSpPr>
          <p:cNvPr id="76804" name="Rectangle 3"/>
          <p:cNvSpPr>
            <a:spLocks noGrp="1" noChangeArrowheads="1"/>
          </p:cNvSpPr>
          <p:nvPr>
            <p:ph idx="1"/>
          </p:nvPr>
        </p:nvSpPr>
        <p:spPr>
          <a:xfrm>
            <a:off x="433953" y="1576115"/>
            <a:ext cx="8054647" cy="4696243"/>
          </a:xfrm>
        </p:spPr>
        <p:txBody>
          <a:bodyPr>
            <a:noAutofit/>
          </a:bodyPr>
          <a:lstStyle/>
          <a:p>
            <a:pPr marL="39688" indent="0">
              <a:spcBef>
                <a:spcPts val="0"/>
              </a:spcBef>
              <a:buNone/>
              <a:defRPr/>
            </a:pPr>
            <a:r>
              <a:rPr lang="fr-FR" sz="2400" dirty="0">
                <a:latin typeface="Century Gothic" panose="020B0502020202020204" pitchFamily="34" charset="0"/>
                <a:sym typeface="Wingdings"/>
              </a:rPr>
              <a:t>Sont présents </a:t>
            </a:r>
          </a:p>
          <a:p>
            <a:pPr marL="382588" indent="-342900">
              <a:spcBef>
                <a:spcPts val="0"/>
              </a:spcBef>
              <a:buFont typeface="Arial" panose="020B0604020202020204" pitchFamily="34" charset="0"/>
              <a:buChar char="•"/>
              <a:defRPr/>
            </a:pPr>
            <a:r>
              <a:rPr lang="fr-FR" sz="2400" dirty="0">
                <a:latin typeface="Century Gothic" panose="020B0502020202020204" pitchFamily="34" charset="0"/>
                <a:sym typeface="Wingdings"/>
              </a:rPr>
              <a:t>Fatigabilité, lenteur, déficit d’attention mais apprentissages possibles</a:t>
            </a:r>
          </a:p>
          <a:p>
            <a:pPr marL="382588" indent="-342900">
              <a:spcBef>
                <a:spcPts val="0"/>
              </a:spcBef>
              <a:buFont typeface="Arial" panose="020B0604020202020204" pitchFamily="34" charset="0"/>
              <a:buChar char="•"/>
              <a:defRPr/>
            </a:pPr>
            <a:r>
              <a:rPr lang="fr-FR" sz="2400" dirty="0">
                <a:latin typeface="Century Gothic" panose="020B0502020202020204" pitchFamily="34" charset="0"/>
                <a:sym typeface="Wingdings"/>
              </a:rPr>
              <a:t>Difficultés cognitives et psychologiques (</a:t>
            </a:r>
            <a:r>
              <a:rPr lang="fr-FR" sz="2400" dirty="0">
                <a:latin typeface="Century Gothic" panose="020B0502020202020204" pitchFamily="34" charset="0"/>
                <a:ea typeface="ヒラギノ角ゴ ProN W3" charset="0"/>
                <a:cs typeface="ヒラギノ角ゴ ProN W3" charset="0"/>
                <a:sym typeface="Wingdings"/>
              </a:rPr>
              <a:t>anxiété, rigidité, émotions, colères)</a:t>
            </a:r>
          </a:p>
          <a:p>
            <a:pPr marL="39688" indent="0">
              <a:spcBef>
                <a:spcPts val="0"/>
              </a:spcBef>
              <a:buNone/>
              <a:defRPr/>
            </a:pPr>
            <a:endParaRPr lang="fr-FR" sz="800" dirty="0">
              <a:latin typeface="Century Gothic" panose="020B0502020202020204" pitchFamily="34" charset="0"/>
              <a:sym typeface="Wingdings"/>
            </a:endParaRPr>
          </a:p>
          <a:p>
            <a:pPr>
              <a:spcBef>
                <a:spcPts val="0"/>
              </a:spcBef>
              <a:buFont typeface="Arial" panose="020B0604020202020204" pitchFamily="34" charset="0"/>
              <a:buChar char="•"/>
            </a:pPr>
            <a:r>
              <a:rPr lang="fr-FR" sz="2400" dirty="0">
                <a:latin typeface="Century Gothic" panose="020B0502020202020204" pitchFamily="34" charset="0"/>
                <a:ea typeface="ヒラギノ角ゴ ProN W3" charset="0"/>
                <a:cs typeface="ヒラギノ角ゴ ProN W3" charset="0"/>
                <a:sym typeface="Wingdings"/>
              </a:rPr>
              <a:t>Quelques repères </a:t>
            </a:r>
          </a:p>
          <a:p>
            <a:pPr marL="0" indent="0">
              <a:spcBef>
                <a:spcPts val="0"/>
              </a:spcBef>
              <a:buNone/>
            </a:pPr>
            <a:r>
              <a:rPr lang="fr-FR" sz="2400" dirty="0">
                <a:latin typeface="Century Gothic" panose="020B0502020202020204" pitchFamily="34" charset="0"/>
                <a:sym typeface="Wingdings"/>
              </a:rPr>
              <a:t>	 </a:t>
            </a:r>
            <a:r>
              <a:rPr lang="fr-FR" sz="2400" dirty="0">
                <a:latin typeface="Century Gothic" panose="020B0502020202020204" pitchFamily="34" charset="0"/>
              </a:rPr>
              <a:t>Rester vigilant au ressenti de l’enfant</a:t>
            </a:r>
          </a:p>
          <a:p>
            <a:pPr marL="0" indent="0">
              <a:spcBef>
                <a:spcPts val="0"/>
              </a:spcBef>
              <a:buNone/>
            </a:pPr>
            <a:r>
              <a:rPr lang="fr-FR" sz="2400" dirty="0">
                <a:latin typeface="Century Gothic" panose="020B0502020202020204" pitchFamily="34" charset="0"/>
              </a:rPr>
              <a:t>	</a:t>
            </a:r>
            <a:r>
              <a:rPr lang="fr-FR" sz="2400" dirty="0">
                <a:latin typeface="Century Gothic" panose="020B0502020202020204" pitchFamily="34" charset="0"/>
                <a:sym typeface="Wingdings"/>
              </a:rPr>
              <a:t></a:t>
            </a:r>
            <a:r>
              <a:rPr lang="fr-FR" sz="2400" dirty="0">
                <a:latin typeface="Century Gothic" panose="020B0502020202020204" pitchFamily="34" charset="0"/>
              </a:rPr>
              <a:t> L’aider dans ses relations avec ses pairs</a:t>
            </a:r>
          </a:p>
          <a:p>
            <a:pPr marL="0" indent="0">
              <a:spcBef>
                <a:spcPts val="0"/>
              </a:spcBef>
              <a:buNone/>
            </a:pPr>
            <a:r>
              <a:rPr lang="fr-FR" sz="2400" dirty="0">
                <a:latin typeface="Century Gothic" panose="020B0502020202020204" pitchFamily="34" charset="0"/>
              </a:rPr>
              <a:t>	</a:t>
            </a:r>
            <a:r>
              <a:rPr lang="fr-FR" sz="2400" dirty="0">
                <a:latin typeface="Century Gothic" panose="020B0502020202020204" pitchFamily="34" charset="0"/>
                <a:sym typeface="Wingdings"/>
              </a:rPr>
              <a:t> L’aider à se </a:t>
            </a:r>
            <a:r>
              <a:rPr lang="fr-FR" sz="2400">
                <a:latin typeface="Century Gothic" panose="020B0502020202020204" pitchFamily="34" charset="0"/>
                <a:sym typeface="Wingdings"/>
              </a:rPr>
              <a:t>construire un « moi </a:t>
            </a:r>
            <a:r>
              <a:rPr lang="fr-FR" sz="2400" dirty="0">
                <a:latin typeface="Century Gothic" panose="020B0502020202020204" pitchFamily="34" charset="0"/>
                <a:sym typeface="Wingdings"/>
              </a:rPr>
              <a:t>»</a:t>
            </a:r>
            <a:endParaRPr lang="fr-FR" sz="800" dirty="0">
              <a:latin typeface="Century Gothic" panose="020B0502020202020204" pitchFamily="34" charset="0"/>
              <a:sym typeface="Wingdings"/>
            </a:endParaRPr>
          </a:p>
          <a:p>
            <a:pPr>
              <a:spcBef>
                <a:spcPts val="0"/>
              </a:spcBef>
              <a:buFont typeface="Arial" panose="020B0604020202020204" pitchFamily="34" charset="0"/>
              <a:buChar char="•"/>
            </a:pPr>
            <a:r>
              <a:rPr lang="fr-FR" sz="2400" b="1" dirty="0">
                <a:latin typeface="Century Gothic" panose="020B0502020202020204" pitchFamily="34" charset="0"/>
              </a:rPr>
              <a:t>Équipe cohérente et de coéquipiers autour de l’enfant  =  Enseignant, AESH-i et parents</a:t>
            </a:r>
            <a:endParaRPr lang="fr-FR" sz="2400" b="1" dirty="0">
              <a:latin typeface="Century Gothic" panose="020B0502020202020204" pitchFamily="34" charset="0"/>
              <a:sym typeface="Wingdings"/>
            </a:endParaRPr>
          </a:p>
          <a:p>
            <a:pPr marL="0" indent="0">
              <a:spcBef>
                <a:spcPts val="0"/>
              </a:spcBef>
              <a:buNone/>
            </a:pPr>
            <a:endParaRPr lang="fr-FR" sz="800" dirty="0">
              <a:latin typeface="Century Gothic" panose="020B0502020202020204" pitchFamily="34" charset="0"/>
              <a:ea typeface="ヒラギノ角ゴ ProN W3" charset="0"/>
              <a:cs typeface="ヒラギノ角ゴ ProN W3" charset="0"/>
              <a:sym typeface="Wingdings"/>
            </a:endParaRPr>
          </a:p>
          <a:p>
            <a:pPr>
              <a:spcBef>
                <a:spcPts val="0"/>
              </a:spcBef>
              <a:buFont typeface="Arial" panose="020B0604020202020204" pitchFamily="34" charset="0"/>
              <a:buChar char="•"/>
            </a:pPr>
            <a:r>
              <a:rPr lang="fr-FR" sz="2400" dirty="0">
                <a:latin typeface="Century Gothic" panose="020B0502020202020204" pitchFamily="34" charset="0"/>
                <a:ea typeface="ＭＳ Ｐゴシック" charset="0"/>
                <a:sym typeface="Wingdings"/>
              </a:rPr>
              <a:t>Proposer des aménagements à la vie dans l’établissement </a:t>
            </a:r>
            <a:r>
              <a:rPr lang="fr-FR" sz="2400" dirty="0">
                <a:latin typeface="Century Gothic" panose="020B0502020202020204" pitchFamily="34" charset="0"/>
                <a:sym typeface="Wingdings"/>
              </a:rPr>
              <a:t> (repas, aides techniques …)</a:t>
            </a:r>
            <a:r>
              <a:rPr lang="fr-FR" sz="2400" dirty="0">
                <a:sym typeface="Wingdings"/>
              </a:rPr>
              <a:t>	</a:t>
            </a:r>
            <a:r>
              <a:rPr lang="fr-FR" sz="2200" dirty="0">
                <a:sym typeface="Wingdings"/>
              </a:rPr>
              <a:t> 	</a:t>
            </a:r>
            <a:endParaRPr lang="fr-FR" sz="2200" dirty="0">
              <a:latin typeface="+mj-lt"/>
              <a:ea typeface="ＭＳ Ｐゴシック" charset="0"/>
              <a:sym typeface="Wingdings"/>
            </a:endParaRPr>
          </a:p>
        </p:txBody>
      </p:sp>
      <p:sp>
        <p:nvSpPr>
          <p:cNvPr id="5" name="Espace réservé du pied de page 4">
            <a:extLst>
              <a:ext uri="{FF2B5EF4-FFF2-40B4-BE49-F238E27FC236}">
                <a16:creationId xmlns:a16="http://schemas.microsoft.com/office/drawing/2014/main" id="{67584EF9-DA44-B54C-8F90-8F81CD25F6C8}"/>
              </a:ext>
            </a:extLst>
          </p:cNvPr>
          <p:cNvSpPr>
            <a:spLocks noGrp="1"/>
          </p:cNvSpPr>
          <p:nvPr>
            <p:ph type="ftr" sz="quarter" idx="11"/>
          </p:nvPr>
        </p:nvSpPr>
        <p:spPr/>
        <p:txBody>
          <a:bodyPr/>
          <a:lstStyle/>
          <a:p>
            <a:r>
              <a:rPr lang="fr-FR"/>
              <a:t>PWF_FMOB_Mars_2025</a:t>
            </a:r>
            <a:endParaRPr lang="fr-FR" dirty="0"/>
          </a:p>
        </p:txBody>
      </p:sp>
      <p:pic>
        <p:nvPicPr>
          <p:cNvPr id="7" name="Image 6">
            <a:extLst>
              <a:ext uri="{FF2B5EF4-FFF2-40B4-BE49-F238E27FC236}">
                <a16:creationId xmlns:a16="http://schemas.microsoft.com/office/drawing/2014/main" id="{301B411B-0CFB-746A-3A5B-E8C91B3E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601" y="1576115"/>
            <a:ext cx="3398599" cy="4794704"/>
          </a:xfrm>
          <a:prstGeom prst="rect">
            <a:avLst/>
          </a:prstGeom>
        </p:spPr>
      </p:pic>
      <p:sp>
        <p:nvSpPr>
          <p:cNvPr id="3" name="Espace réservé du numéro de diapositive 2">
            <a:extLst>
              <a:ext uri="{FF2B5EF4-FFF2-40B4-BE49-F238E27FC236}">
                <a16:creationId xmlns:a16="http://schemas.microsoft.com/office/drawing/2014/main" id="{813FDE65-CA68-63AC-2062-860943C31FD0}"/>
              </a:ext>
            </a:extLst>
          </p:cNvPr>
          <p:cNvSpPr>
            <a:spLocks noGrp="1"/>
          </p:cNvSpPr>
          <p:nvPr>
            <p:ph type="sldNum" sz="quarter" idx="12"/>
          </p:nvPr>
        </p:nvSpPr>
        <p:spPr/>
        <p:txBody>
          <a:bodyPr/>
          <a:lstStyle/>
          <a:p>
            <a:fld id="{E4D72145-4092-4AE1-9643-D15D8F9894BE}" type="slidenum">
              <a:rPr lang="fr-FR" smtClean="0"/>
              <a:t>9</a:t>
            </a:fld>
            <a:endParaRPr lang="fr-FR"/>
          </a:p>
        </p:txBody>
      </p:sp>
    </p:spTree>
    <p:extLst>
      <p:ext uri="{BB962C8B-B14F-4D97-AF65-F5344CB8AC3E}">
        <p14:creationId xmlns:p14="http://schemas.microsoft.com/office/powerpoint/2010/main" val="3945379151"/>
      </p:ext>
    </p:extLst>
  </p:cSld>
  <p:clrMapOvr>
    <a:masterClrMapping/>
  </p:clrMapOvr>
  <mc:AlternateContent xmlns:mc="http://schemas.openxmlformats.org/markup-compatibility/2006" xmlns:p14="http://schemas.microsoft.com/office/powerpoint/2010/main">
    <mc:Choice Requires="p14">
      <p:transition p14:dur="10" advTm="49660"/>
    </mc:Choice>
    <mc:Fallback xmlns="">
      <p:transition advTm="49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80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80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6" objId="4"/>
        <p14:stopEvt time="49660"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2.9"/>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2.4"/>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23865</TotalTime>
  <Words>5512</Words>
  <Application>Microsoft Macintosh PowerPoint</Application>
  <PresentationFormat>Grand écran</PresentationFormat>
  <Paragraphs>878</Paragraphs>
  <Slides>60</Slides>
  <Notes>54</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60</vt:i4>
      </vt:variant>
    </vt:vector>
  </HeadingPairs>
  <TitlesOfParts>
    <vt:vector size="74" baseType="lpstr">
      <vt:lpstr>ＭＳ Ｐゴシック</vt:lpstr>
      <vt:lpstr>Arial</vt:lpstr>
      <vt:lpstr>Arial Rounded MT Bold</vt:lpstr>
      <vt:lpstr>Calibri</vt:lpstr>
      <vt:lpstr>Calibri Light</vt:lpstr>
      <vt:lpstr>Century Gothic</vt:lpstr>
      <vt:lpstr>Comic Sans MS</vt:lpstr>
      <vt:lpstr>Franklin Gothic Book</vt:lpstr>
      <vt:lpstr>Garamond</vt:lpstr>
      <vt:lpstr>Times New Roman</vt:lpstr>
      <vt:lpstr>Verdana</vt:lpstr>
      <vt:lpstr>Wingdings</vt:lpstr>
      <vt:lpstr>Thème Office</vt:lpstr>
      <vt:lpstr>Conception personnalisée</vt:lpstr>
      <vt:lpstr>Le syndrome de Prader-Willi, maladie rare  engendrant des TND et des handicaps Comprendre pour mieux accompagner</vt:lpstr>
      <vt:lpstr>Pourquoi cette formation ? </vt:lpstr>
      <vt:lpstr>Sommaire</vt:lpstr>
      <vt:lpstr>  Module  1  Un syndrome vécu   </vt:lpstr>
      <vt:lpstr>Un syndrome vécu, des trajectoires singulières</vt:lpstr>
      <vt:lpstr>Le SPW = maladie génétique rare complexe du neurodéveloppement (TND)</vt:lpstr>
      <vt:lpstr> À la naissance Un « bébé sans mode d’emploi » </vt:lpstr>
      <vt:lpstr>Petite enfance </vt:lpstr>
      <vt:lpstr>Enfance, école maternelle, école primaire</vt:lpstr>
      <vt:lpstr>Adolescence, jeune adulte (1)</vt:lpstr>
      <vt:lpstr>Adolescence, jeune adulte (2)</vt:lpstr>
      <vt:lpstr>Une maladie avec des troubles somatiques spécifiques (1)</vt:lpstr>
      <vt:lpstr>Une maladie avec des troubles somatiques spécifiques (2)</vt:lpstr>
      <vt:lpstr>Une maladie avec des troubles de la modulation sensorielle (Hyper ou hyposensibilité)</vt:lpstr>
      <vt:lpstr>Automutilations et grattages </vt:lpstr>
      <vt:lpstr> Pour en savoir plus …   </vt:lpstr>
      <vt:lpstr>Module 2 Le comportement alimentaire</vt:lpstr>
      <vt:lpstr>Présentation PowerPoint</vt:lpstr>
      <vt:lpstr>Troubles majeurs du comportement alimentaire - Hyperphagie</vt:lpstr>
      <vt:lpstr>Hyperphagie dans le SPW De quoi parle-t-on ? (1)</vt:lpstr>
      <vt:lpstr>Hyperphagie dans le SPW De quoi parle-t-on ? (2)</vt:lpstr>
      <vt:lpstr>L’obésité n’est pas inéluctable !!!</vt:lpstr>
      <vt:lpstr> Un cadre, Un accompagnement essentiel, permanent </vt:lpstr>
      <vt:lpstr>Présentation PowerPoint</vt:lpstr>
      <vt:lpstr> Module 3 – Syndrome de Prader-Willi et  Troubles du neurodéveloppement (TND) </vt:lpstr>
      <vt:lpstr> Le SPW, maladie rare à l’origine de TND et de handicaps (2)</vt:lpstr>
      <vt:lpstr>Le SPW, maladie rare à l’origine de TND et de handicaps (2)</vt:lpstr>
      <vt:lpstr>Dans la vie quotidienne … Troubles comportementaux</vt:lpstr>
      <vt:lpstr>Dans la vie quotidienne … Communication (1)</vt:lpstr>
      <vt:lpstr>Dans la vie quotidienne … Communication (2)</vt:lpstr>
      <vt:lpstr>Dans la vie quotidienne …  Ajustement  dans les interactions sociales</vt:lpstr>
      <vt:lpstr>Dans la vie quotidienne …  Les dysfonctions exécutives</vt:lpstr>
      <vt:lpstr>Dans la vie quotidienne …  Immaturité émotionnelle</vt:lpstr>
      <vt:lpstr>Dans la vie quotidienne … Difficultés de la vie sexuelle</vt:lpstr>
      <vt:lpstr>Module 4 - Les situations problèmes Les situations défis</vt:lpstr>
      <vt:lpstr>Les colères, les crises</vt:lpstr>
      <vt:lpstr> Comprendre l’origine des « crises » pour les prévenir </vt:lpstr>
      <vt:lpstr>Présentation PowerPoint</vt:lpstr>
      <vt:lpstr>Que faire pendant la « crise» ?</vt:lpstr>
      <vt:lpstr>Que faire après la « crise » ? </vt:lpstr>
      <vt:lpstr>Présentation PowerPoint</vt:lpstr>
      <vt:lpstr>Analyse fonctionnelle (ABC)</vt:lpstr>
      <vt:lpstr>Les troubles psychiques Les crises aiguës (1)</vt:lpstr>
      <vt:lpstr>Les troubles psychiques Les crises aiguës (2)</vt:lpstr>
      <vt:lpstr>Module 5 - Comment accompagner les personnes avec un SPW</vt:lpstr>
      <vt:lpstr> Un accompagnement collectif cohérent </vt:lpstr>
      <vt:lpstr> Autodétermination, un changement de regard et de posture </vt:lpstr>
      <vt:lpstr> Autodétermination Une exigence respectueuse de la personne </vt:lpstr>
      <vt:lpstr>Pour conclure sur ces histoires singulières …</vt:lpstr>
      <vt:lpstr>Annexes</vt:lpstr>
      <vt:lpstr> PWF - Des publications </vt:lpstr>
      <vt:lpstr>Des points de vigilance Des points d’étape </vt:lpstr>
      <vt:lpstr>  Le SPW = maladie génétique rare  complexe du neurodéveloppement   </vt:lpstr>
      <vt:lpstr>Présentation PowerPoint</vt:lpstr>
      <vt:lpstr>Présentation PowerPoint</vt:lpstr>
      <vt:lpstr>La scolarisation</vt:lpstr>
      <vt:lpstr>L’analyse fonctionnelle</vt:lpstr>
      <vt:lpstr>Prévention des crises Quelques pistes …</vt:lpstr>
      <vt:lpstr>Quelques attitudes à préférer ….</vt:lpstr>
      <vt:lpstr>Quelques mots ou phrases à éviter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Accompagnement des personnes avec un syndrome de Prader-Willi</dc:title>
  <dc:creator>marie-odile besnier</dc:creator>
  <cp:lastModifiedBy>marie-odile besnier</cp:lastModifiedBy>
  <cp:revision>455</cp:revision>
  <cp:lastPrinted>2024-01-27T19:49:59Z</cp:lastPrinted>
  <dcterms:created xsi:type="dcterms:W3CDTF">2020-10-14T16:22:55Z</dcterms:created>
  <dcterms:modified xsi:type="dcterms:W3CDTF">2025-04-24T12:00:53Z</dcterms:modified>
</cp:coreProperties>
</file>